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3" r:id="rId5"/>
    <p:sldId id="258" r:id="rId6"/>
    <p:sldId id="259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67" r:id="rId17"/>
    <p:sldId id="271" r:id="rId18"/>
    <p:sldId id="272" r:id="rId19"/>
    <p:sldId id="274" r:id="rId20"/>
    <p:sldId id="275" r:id="rId21"/>
    <p:sldId id="28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31" r:id="rId30"/>
    <p:sldId id="292" r:id="rId31"/>
    <p:sldId id="315" r:id="rId32"/>
    <p:sldId id="330" r:id="rId33"/>
    <p:sldId id="317" r:id="rId34"/>
    <p:sldId id="332" r:id="rId35"/>
    <p:sldId id="283" r:id="rId36"/>
    <p:sldId id="289" r:id="rId37"/>
    <p:sldId id="287" r:id="rId38"/>
    <p:sldId id="286" r:id="rId39"/>
    <p:sldId id="288" r:id="rId40"/>
    <p:sldId id="333" r:id="rId41"/>
    <p:sldId id="319" r:id="rId42"/>
    <p:sldId id="318" r:id="rId43"/>
    <p:sldId id="338" r:id="rId44"/>
    <p:sldId id="339" r:id="rId45"/>
    <p:sldId id="340" r:id="rId46"/>
    <p:sldId id="341" r:id="rId47"/>
    <p:sldId id="342" r:id="rId48"/>
    <p:sldId id="321" r:id="rId49"/>
    <p:sldId id="322" r:id="rId50"/>
    <p:sldId id="323" r:id="rId51"/>
    <p:sldId id="334" r:id="rId52"/>
    <p:sldId id="335" r:id="rId53"/>
    <p:sldId id="324" r:id="rId54"/>
    <p:sldId id="325" r:id="rId55"/>
    <p:sldId id="326" r:id="rId56"/>
    <p:sldId id="327" r:id="rId57"/>
    <p:sldId id="328" r:id="rId58"/>
    <p:sldId id="329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C4B1A06-E496-41A9-B611-C87B22E5131E}">
          <p14:sldIdLst>
            <p14:sldId id="256"/>
          </p14:sldIdLst>
        </p14:section>
        <p14:section name="Tissue prep." id="{D5CA3187-4ABF-40C0-B76D-C92180447EA7}">
          <p14:sldIdLst>
            <p14:sldId id="257"/>
            <p14:sldId id="268"/>
            <p14:sldId id="273"/>
            <p14:sldId id="258"/>
            <p14:sldId id="259"/>
            <p14:sldId id="269"/>
          </p14:sldIdLst>
        </p14:section>
        <p14:section name="QC, Pre-processing" id="{1E6FC321-CE32-4370-AB09-C938197D3342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70"/>
            <p14:sldId id="267"/>
            <p14:sldId id="271"/>
            <p14:sldId id="272"/>
            <p14:sldId id="274"/>
            <p14:sldId id="275"/>
            <p14:sldId id="285"/>
            <p14:sldId id="276"/>
            <p14:sldId id="277"/>
          </p14:sldIdLst>
        </p14:section>
        <p14:section name="Analysis" id="{72BBCA92-6200-4FFD-9E22-F9C654A8F0B5}">
          <p14:sldIdLst>
            <p14:sldId id="278"/>
            <p14:sldId id="279"/>
            <p14:sldId id="280"/>
            <p14:sldId id="281"/>
            <p14:sldId id="282"/>
            <p14:sldId id="331"/>
            <p14:sldId id="292"/>
            <p14:sldId id="315"/>
            <p14:sldId id="330"/>
            <p14:sldId id="317"/>
            <p14:sldId id="332"/>
          </p14:sldIdLst>
        </p14:section>
        <p14:section name="Pathway" id="{B4841AB9-5233-4975-A0B8-232EDA4AFD14}">
          <p14:sldIdLst>
            <p14:sldId id="283"/>
            <p14:sldId id="289"/>
            <p14:sldId id="287"/>
            <p14:sldId id="286"/>
            <p14:sldId id="288"/>
            <p14:sldId id="333"/>
            <p14:sldId id="319"/>
            <p14:sldId id="318"/>
            <p14:sldId id="338"/>
          </p14:sldIdLst>
        </p14:section>
        <p14:section name="immune cell distribution" id="{C4C55CD9-487A-4ACB-8287-F027BD01A7E8}">
          <p14:sldIdLst>
            <p14:sldId id="339"/>
            <p14:sldId id="340"/>
            <p14:sldId id="341"/>
            <p14:sldId id="342"/>
          </p14:sldIdLst>
        </p14:section>
        <p14:section name="PINK1 exp. in thyroid cancer" id="{7DBA8FAF-AB07-4BCE-AE59-2B3B4DE9BD59}">
          <p14:sldIdLst>
            <p14:sldId id="321"/>
            <p14:sldId id="322"/>
            <p14:sldId id="323"/>
            <p14:sldId id="334"/>
            <p14:sldId id="335"/>
            <p14:sldId id="324"/>
            <p14:sldId id="325"/>
            <p14:sldId id="326"/>
            <p14:sldId id="327"/>
            <p14:sldId id="328"/>
          </p14:sldIdLst>
        </p14:section>
        <p14:section name="GTEx" id="{64963A57-A72E-4C2C-99BF-47AAAAF1FE89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1209" userDrawn="1">
          <p15:clr>
            <a:srgbClr val="A4A3A4"/>
          </p15:clr>
        </p15:guide>
        <p15:guide id="3" pos="7537" userDrawn="1">
          <p15:clr>
            <a:srgbClr val="A4A3A4"/>
          </p15:clr>
        </p15:guide>
        <p15:guide id="4" pos="4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057"/>
    <a:srgbClr val="66A182"/>
    <a:srgbClr val="D1495B"/>
    <a:srgbClr val="EDAE49"/>
    <a:srgbClr val="00798C"/>
    <a:srgbClr val="D9524E"/>
    <a:srgbClr val="F8786F"/>
    <a:srgbClr val="0CBEC3"/>
    <a:srgbClr val="4472C4"/>
    <a:srgbClr val="00B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2" y="108"/>
      </p:cViewPr>
      <p:guideLst>
        <p:guide orient="horz" pos="3566"/>
        <p:guide pos="1209"/>
        <p:guide pos="7537"/>
        <p:guide pos="438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E1CD4-C8E3-4580-9973-3C7D540C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290817-0E1A-4E90-A681-1313324C4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EC605-6284-412B-8050-1311073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E83-D50B-4B7F-9FD1-CE25E2DF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F27A2-788E-4D64-AC89-569E3B07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1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3E9EA-C27D-4273-B326-A5FE2568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83F9C-103E-48DA-A0E3-DE121DC7C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183B3-C159-4CA5-8D1D-A3857BC20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96FF6-5B1B-4980-9629-8B53A8D4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EB266-676B-48CA-9DBA-B343DEA7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74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320312-4C8F-4C15-B2D0-BFD32C11E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5746B2-CD2D-4484-A545-44E71D11C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F0375-0F49-4C54-A3C1-820E5E54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BDECE-9696-4035-8BE0-D83A412C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3ABB4-F11B-48A2-8C98-A21B34B6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5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34C8E-1D88-442D-B203-4B782AB5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DE7CB8-CAAF-4B73-9651-D28AD6E0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4DE682-6F07-414F-BE4A-0A2B1DB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5AFB7-F9B6-4611-A05F-9D47D8F1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63F78-9F7B-439D-A9C6-BE06B15F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2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748DF-E810-4188-BD7D-86ED6697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14627-1939-46A7-A5C9-6AB168FC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FDB5E-C372-4913-9C0E-88B3A817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23833-EBAD-47DC-9AC4-7DD57224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23A34-864E-4DB0-981B-BA422034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1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6AD5C-266A-409D-A3B8-D0833615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1AE94-3610-4C56-9EFB-43CB335C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DBC07-34E2-4945-9040-345097084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04229-EFE2-418B-A773-D980F3C2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F0D61-1AD1-4A5A-99DE-47805583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3695C0-FE14-4685-91D9-12435532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890E8-FEF4-4D5A-9932-89569459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864FCD-8437-4D0B-8474-1FCBE2AD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22CBC5-955C-41D6-8D57-63189EE3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69C786-47F7-4727-BBE1-47876635E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F2C28A-00B5-4B11-8A42-A66CD80B1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22BE9B-D321-4A9F-A46E-7C993CFE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9C70E1-B7A0-4EC1-AF44-0F7DB04C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52ECC5-7A80-4A56-81D4-A3F4E980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0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3CD54-0B0F-4E24-B978-C9F802C1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E16641-3CDD-4174-BD90-B33AD084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F4E03D-0E0A-4775-B885-23B8966D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E7FC6E-056B-4145-8585-3C1FEE5B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7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8F0826-9431-49A2-92E8-478F2ECEF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8BF22-FEB2-49B0-A9D6-79F635F8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C9464-DB12-434B-A67E-9421322D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5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45F79-E6C5-446C-9673-D59F8EDC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12B59-359E-495F-AB73-782B9C13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C3CE30-9790-4282-961A-8AF99E780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C28BA4-A701-4C32-8CD6-B1DF1114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0238F8-C885-4D25-A52B-C39021C3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53AF0-E359-4BFD-8723-50B10B85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3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D28A6-33B5-4144-AC4A-76077256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781A2-26A2-4A57-9664-9DC0DD298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FAC42-D440-402E-A856-9152B2DD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0D26C-FCA3-40A0-93C5-5F0E8FA3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CABAEC-F7D2-4DFD-B7B1-F6D0C592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2997CF-4873-49FC-B6A2-FB8D37DE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3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8E90B2-48AD-44DB-92B2-DF905FE0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197E34-D73B-45E6-A8AC-5726A91A1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61493-7CFF-423C-924A-9587D018C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ED4D0-97DA-45AD-8092-E12BF794AF7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C6C71-861E-4B51-AF32-0D102C7B4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DFE54B-0CE1-4BD6-8584-19549A9A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8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762C5-3649-46D0-90BB-3CEB118F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Mouse thyroid tissue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48BEE9-87AC-4BFA-BF92-A33775AA9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Gene Expression analysis</a:t>
            </a:r>
          </a:p>
          <a:p>
            <a:r>
              <a:rPr lang="en-US" altLang="ko-KR" dirty="0">
                <a:solidFill>
                  <a:srgbClr val="D9524E"/>
                </a:solidFill>
              </a:rPr>
              <a:t>Pink1 Knock-out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416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D107B1B-24BA-4CD5-A2F0-023C6E99F2C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96278-82AB-4286-8831-67842101D928}"/>
              </a:ext>
            </a:extLst>
          </p:cNvPr>
          <p:cNvGrpSpPr/>
          <p:nvPr/>
        </p:nvGrpSpPr>
        <p:grpSpPr>
          <a:xfrm>
            <a:off x="964151" y="1052646"/>
            <a:ext cx="8683086" cy="4989521"/>
            <a:chOff x="964151" y="1455602"/>
            <a:chExt cx="8683086" cy="49895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56CF77-EA90-4AE1-95A8-82207A6D2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1962" y="1954973"/>
              <a:ext cx="7915275" cy="39814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FD1810-0AD9-479D-BADA-6D07736442F1}"/>
                </a:ext>
              </a:extLst>
            </p:cNvPr>
            <p:cNvSpPr txBox="1"/>
            <p:nvPr/>
          </p:nvSpPr>
          <p:spPr>
            <a:xfrm>
              <a:off x="1731962" y="1455602"/>
              <a:ext cx="6098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b="0" i="0" dirty="0">
                  <a:solidFill>
                    <a:srgbClr val="333333"/>
                  </a:solidFill>
                  <a:effectLst/>
                  <a:latin typeface="Helvetica Neue"/>
                </a:rPr>
                <a:t>Per Base Sequence Content ( Heatmap 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CF0D098-E36B-433B-AB0E-B1547CFBA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1962" y="5940298"/>
              <a:ext cx="7915275" cy="5048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92AF03-12A2-4A01-8DDB-15C3D2BFF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6" r="92537" b="21225"/>
            <a:stretch/>
          </p:blipFill>
          <p:spPr>
            <a:xfrm>
              <a:off x="964151" y="1846488"/>
              <a:ext cx="767811" cy="439933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0C7285-9E9F-467E-BFEB-0ABAC02D8956}"/>
              </a:ext>
            </a:extLst>
          </p:cNvPr>
          <p:cNvSpPr txBox="1"/>
          <p:nvPr/>
        </p:nvSpPr>
        <p:spPr>
          <a:xfrm>
            <a:off x="1731962" y="6445123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10 samples with warning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6D4BB-031D-4935-BC08-DB8E3600A09D}"/>
              </a:ext>
            </a:extLst>
          </p:cNvPr>
          <p:cNvSpPr txBox="1"/>
          <p:nvPr/>
        </p:nvSpPr>
        <p:spPr>
          <a:xfrm>
            <a:off x="1731962" y="6075791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10 samples failed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DD68A2-9684-4510-BF9E-A1ECBBCE4F66}"/>
              </a:ext>
            </a:extLst>
          </p:cNvPr>
          <p:cNvSpPr/>
          <p:nvPr/>
        </p:nvSpPr>
        <p:spPr>
          <a:xfrm>
            <a:off x="1668680" y="6173310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4F929-0533-4EB4-9582-CDDD1E46985A}"/>
              </a:ext>
            </a:extLst>
          </p:cNvPr>
          <p:cNvSpPr/>
          <p:nvPr/>
        </p:nvSpPr>
        <p:spPr>
          <a:xfrm>
            <a:off x="1668680" y="6563682"/>
            <a:ext cx="63282" cy="176169"/>
          </a:xfrm>
          <a:prstGeom prst="rect">
            <a:avLst/>
          </a:prstGeom>
          <a:solidFill>
            <a:srgbClr val="F0AC4D"/>
          </a:solidFill>
          <a:ln>
            <a:solidFill>
              <a:srgbClr val="F0A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7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5EFE99-1DA9-406F-8B7E-36ACAB84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1" y="2290763"/>
            <a:ext cx="5100636" cy="3400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BD1CB8-56DE-44D9-B5CF-F0CA9A233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1824037"/>
            <a:ext cx="5800725" cy="386715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A752B5-CB91-4093-B357-25C4CB409107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3211B-B363-4F51-A82A-2792F1683B76}"/>
              </a:ext>
            </a:extLst>
          </p:cNvPr>
          <p:cNvSpPr txBox="1"/>
          <p:nvPr/>
        </p:nvSpPr>
        <p:spPr>
          <a:xfrm>
            <a:off x="1008062" y="6060519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19 samples with warning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C77AB-5261-40E9-B096-D59E8693366C}"/>
              </a:ext>
            </a:extLst>
          </p:cNvPr>
          <p:cNvSpPr txBox="1"/>
          <p:nvPr/>
        </p:nvSpPr>
        <p:spPr>
          <a:xfrm>
            <a:off x="1008062" y="5691187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 samples failed : </a:t>
            </a:r>
            <a:r>
              <a:rPr lang="en-US" altLang="ko-KR" sz="1400" dirty="0"/>
              <a:t>W6_2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DF8E47-0077-41FC-A14F-3055723F0B61}"/>
              </a:ext>
            </a:extLst>
          </p:cNvPr>
          <p:cNvSpPr/>
          <p:nvPr/>
        </p:nvSpPr>
        <p:spPr>
          <a:xfrm>
            <a:off x="944780" y="5788706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6D02B7-B72E-4208-A1DC-30B7E32778CD}"/>
              </a:ext>
            </a:extLst>
          </p:cNvPr>
          <p:cNvSpPr/>
          <p:nvPr/>
        </p:nvSpPr>
        <p:spPr>
          <a:xfrm>
            <a:off x="944780" y="6179078"/>
            <a:ext cx="63282" cy="176169"/>
          </a:xfrm>
          <a:prstGeom prst="rect">
            <a:avLst/>
          </a:prstGeom>
          <a:solidFill>
            <a:srgbClr val="F0AC4D"/>
          </a:solidFill>
          <a:ln>
            <a:solidFill>
              <a:srgbClr val="F0A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0700E-8F40-4DB6-A27F-2EB2B2A2E316}"/>
              </a:ext>
            </a:extLst>
          </p:cNvPr>
          <p:cNvSpPr txBox="1"/>
          <p:nvPr/>
        </p:nvSpPr>
        <p:spPr>
          <a:xfrm>
            <a:off x="6865049" y="5691187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614B9D-8C5D-465F-9866-786DC5B3D160}"/>
              </a:ext>
            </a:extLst>
          </p:cNvPr>
          <p:cNvSpPr/>
          <p:nvPr/>
        </p:nvSpPr>
        <p:spPr>
          <a:xfrm>
            <a:off x="6801767" y="5787768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07BC88-129A-45C2-8DD0-BB053B8E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4184"/>
            <a:ext cx="5029200" cy="3352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1C3F30-FD18-45A6-8E91-96D95C22E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4" y="1824036"/>
            <a:ext cx="5800725" cy="386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85523A-BE39-4CF7-B263-6A9BB8E24B17}"/>
              </a:ext>
            </a:extLst>
          </p:cNvPr>
          <p:cNvSpPr txBox="1"/>
          <p:nvPr/>
        </p:nvSpPr>
        <p:spPr>
          <a:xfrm>
            <a:off x="6865049" y="5691187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C37FB-86FE-4E10-A113-92C1C6CFD36F}"/>
              </a:ext>
            </a:extLst>
          </p:cNvPr>
          <p:cNvSpPr/>
          <p:nvPr/>
        </p:nvSpPr>
        <p:spPr>
          <a:xfrm>
            <a:off x="6801767" y="5787768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8D449-95B0-4EB3-8AC6-7880D0A31908}"/>
              </a:ext>
            </a:extLst>
          </p:cNvPr>
          <p:cNvSpPr txBox="1"/>
          <p:nvPr/>
        </p:nvSpPr>
        <p:spPr>
          <a:xfrm>
            <a:off x="1008062" y="5691187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failed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798ACD-94CC-449D-BCB9-619C727815D3}"/>
              </a:ext>
            </a:extLst>
          </p:cNvPr>
          <p:cNvSpPr/>
          <p:nvPr/>
        </p:nvSpPr>
        <p:spPr>
          <a:xfrm>
            <a:off x="944780" y="5788706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65119EF-2E85-4D19-B3FF-94CE1C164BD3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845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174E1-FB57-4CEB-B1B8-82D3931F7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25563"/>
            <a:ext cx="8124825" cy="54483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B5DB8CB-52B9-49E9-854C-CD0B71F1EF24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(Summary)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6959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5C78D7B-64F6-446B-A194-E72F08CE8C98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after</a:t>
            </a:r>
            <a:r>
              <a:rPr lang="ko-KR" altLang="en-US" sz="3600" dirty="0"/>
              <a:t> </a:t>
            </a:r>
            <a:r>
              <a:rPr lang="en-US" altLang="ko-KR" sz="3600" dirty="0"/>
              <a:t>trimming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B59EF-1F73-486C-934D-C0035F73C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4" y="1325562"/>
            <a:ext cx="8328026" cy="545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395151-2326-4E6F-A018-3C36CF986EBF}"/>
              </a:ext>
            </a:extLst>
          </p:cNvPr>
          <p:cNvSpPr txBox="1"/>
          <p:nvPr/>
        </p:nvSpPr>
        <p:spPr>
          <a:xfrm>
            <a:off x="431800" y="956229"/>
            <a:ext cx="69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1708F"/>
                </a:solidFill>
                <a:effectLst/>
                <a:latin typeface="Helvetica Neue"/>
              </a:rPr>
              <a:t>No samples found with any adapter contamination &gt; 0.1%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66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12AE57B-73EC-4F84-9CA4-AC5DF53A4C92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SortmeRNA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D9BAD-9CB8-4466-AA3F-EE38E45B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34" y="1205855"/>
            <a:ext cx="8036517" cy="53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7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C36DCA-006F-4814-BF8F-E5A4DBB5D692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Alignment </a:t>
            </a:r>
            <a:r>
              <a:rPr lang="en-US" altLang="ko-KR" sz="3600" dirty="0"/>
              <a:t>– STAR, </a:t>
            </a:r>
            <a:r>
              <a:rPr lang="en-US" altLang="ko-KR" sz="3600" dirty="0" err="1"/>
              <a:t>RseqC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AF899-AB73-45E4-B15E-E1498F929018}"/>
              </a:ext>
            </a:extLst>
          </p:cNvPr>
          <p:cNvSpPr txBox="1"/>
          <p:nvPr/>
        </p:nvSpPr>
        <p:spPr>
          <a:xfrm>
            <a:off x="5455995" y="1594791"/>
            <a:ext cx="6098582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Total records: </a:t>
            </a:r>
            <a:r>
              <a:rPr lang="ko-KR" altLang="en-US" sz="1600" dirty="0">
                <a:latin typeface="+mj-lt"/>
              </a:rPr>
              <a:t>전체 </a:t>
            </a:r>
            <a:r>
              <a:rPr lang="en-US" altLang="ko-KR" sz="1600" dirty="0">
                <a:latin typeface="+mj-lt"/>
              </a:rPr>
              <a:t>mapping </a:t>
            </a:r>
            <a:r>
              <a:rPr lang="ko-KR" altLang="en-US" sz="1600" dirty="0">
                <a:latin typeface="+mj-lt"/>
              </a:rPr>
              <a:t>된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 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QC failed: QC </a:t>
            </a:r>
            <a:r>
              <a:rPr lang="ko-KR" altLang="en-US" sz="1600" dirty="0">
                <a:latin typeface="+mj-lt"/>
              </a:rPr>
              <a:t>에서 품질이 낮아 걸러진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Non primary hits: best hit </a:t>
            </a:r>
            <a:r>
              <a:rPr lang="ko-KR" altLang="en-US" sz="1600" dirty="0">
                <a:latin typeface="+mj-lt"/>
              </a:rPr>
              <a:t>이 아닌 다른 </a:t>
            </a:r>
            <a:r>
              <a:rPr lang="en-US" altLang="ko-KR" sz="1600" dirty="0">
                <a:latin typeface="+mj-lt"/>
              </a:rPr>
              <a:t>alignment </a:t>
            </a:r>
            <a:r>
              <a:rPr lang="ko-KR" altLang="en-US" sz="1600" dirty="0">
                <a:latin typeface="+mj-lt"/>
              </a:rPr>
              <a:t>의 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Unmapped reads: mapping </a:t>
            </a:r>
            <a:r>
              <a:rPr lang="ko-KR" altLang="en-US" sz="1600" dirty="0">
                <a:latin typeface="+mj-lt"/>
              </a:rPr>
              <a:t>이 되지 않은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+mj-lt"/>
              </a:rPr>
              <a:t>mapq</a:t>
            </a:r>
            <a:r>
              <a:rPr lang="en-US" altLang="ko-KR" sz="1600" dirty="0">
                <a:latin typeface="+mj-lt"/>
              </a:rPr>
              <a:t> &lt; </a:t>
            </a:r>
            <a:r>
              <a:rPr lang="en-US" altLang="ko-KR" sz="1600" dirty="0" err="1">
                <a:latin typeface="+mj-lt"/>
              </a:rPr>
              <a:t>mapq_cut</a:t>
            </a:r>
            <a:r>
              <a:rPr lang="en-US" altLang="ko-KR" sz="1600" dirty="0">
                <a:latin typeface="+mj-lt"/>
              </a:rPr>
              <a:t> (non-unique): mapping quality </a:t>
            </a:r>
            <a:r>
              <a:rPr lang="ko-KR" altLang="en-US" sz="1600" dirty="0">
                <a:latin typeface="+mj-lt"/>
              </a:rPr>
              <a:t>가 기준 미만으로</a:t>
            </a:r>
            <a:r>
              <a:rPr lang="en-US" altLang="ko-KR" sz="1600" dirty="0">
                <a:latin typeface="+mj-lt"/>
              </a:rPr>
              <a:t>, unique </a:t>
            </a:r>
            <a:r>
              <a:rPr lang="ko-KR" altLang="en-US" sz="1600" dirty="0">
                <a:latin typeface="+mj-lt"/>
              </a:rPr>
              <a:t>하다고 볼 수 없는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 err="1">
                <a:latin typeface="+mj-lt"/>
              </a:rPr>
              <a:t>mapq</a:t>
            </a:r>
            <a:r>
              <a:rPr lang="en-US" altLang="ko-KR" sz="1600" dirty="0">
                <a:latin typeface="+mj-lt"/>
              </a:rPr>
              <a:t> &gt;= </a:t>
            </a:r>
            <a:r>
              <a:rPr lang="en-US" altLang="ko-KR" sz="1600" dirty="0" err="1">
                <a:latin typeface="+mj-lt"/>
              </a:rPr>
              <a:t>mapq_cut</a:t>
            </a:r>
            <a:r>
              <a:rPr lang="en-US" altLang="ko-KR" sz="1600" dirty="0">
                <a:latin typeface="+mj-lt"/>
              </a:rPr>
              <a:t> (unique): mapping quality </a:t>
            </a:r>
            <a:r>
              <a:rPr lang="ko-KR" altLang="en-US" sz="1600" dirty="0">
                <a:latin typeface="+mj-lt"/>
              </a:rPr>
              <a:t>가 기준 이상으로</a:t>
            </a:r>
            <a:r>
              <a:rPr lang="en-US" altLang="ko-KR" sz="1600" dirty="0">
                <a:latin typeface="+mj-lt"/>
              </a:rPr>
              <a:t>, unique </a:t>
            </a:r>
            <a:r>
              <a:rPr lang="ko-KR" altLang="en-US" sz="1600" dirty="0">
                <a:latin typeface="+mj-lt"/>
              </a:rPr>
              <a:t>하다고 볼 수 있는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334A5C-E40D-48D3-8721-5965CA34C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01"/>
          <a:stretch/>
        </p:blipFill>
        <p:spPr>
          <a:xfrm>
            <a:off x="230322" y="1594791"/>
            <a:ext cx="4899617" cy="45053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A9913E-25E1-4B2D-84D2-3037F86607D8}"/>
              </a:ext>
            </a:extLst>
          </p:cNvPr>
          <p:cNvSpPr/>
          <p:nvPr/>
        </p:nvSpPr>
        <p:spPr>
          <a:xfrm>
            <a:off x="170576" y="2944678"/>
            <a:ext cx="3456027" cy="2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75397-48A9-4A2F-9A2B-C1EA6E6681A1}"/>
              </a:ext>
            </a:extLst>
          </p:cNvPr>
          <p:cNvSpPr/>
          <p:nvPr/>
        </p:nvSpPr>
        <p:spPr>
          <a:xfrm>
            <a:off x="170575" y="3518116"/>
            <a:ext cx="3456027" cy="2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94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A5BAB9-9F85-41F8-BB41-D4F094187C06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Alignment </a:t>
            </a:r>
            <a:r>
              <a:rPr lang="en-US" altLang="ko-KR" sz="3600" dirty="0"/>
              <a:t>– IGV</a:t>
            </a:r>
            <a:endParaRPr lang="ko-KR" alt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6C91BE7-4B49-4D77-AC98-70A49C09DE18}"/>
              </a:ext>
            </a:extLst>
          </p:cNvPr>
          <p:cNvGrpSpPr/>
          <p:nvPr/>
        </p:nvGrpSpPr>
        <p:grpSpPr>
          <a:xfrm>
            <a:off x="805343" y="1325563"/>
            <a:ext cx="10447090" cy="5244791"/>
            <a:chOff x="805343" y="1325563"/>
            <a:chExt cx="10447090" cy="52447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1117DF-EFD8-43AF-8C7F-156284E2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43" y="1325563"/>
              <a:ext cx="10447090" cy="5244791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C8BD01D-114C-4A4A-A2E7-843F20F84C9C}"/>
                </a:ext>
              </a:extLst>
            </p:cNvPr>
            <p:cNvCxnSpPr>
              <a:cxnSpLocks/>
            </p:cNvCxnSpPr>
            <p:nvPr/>
          </p:nvCxnSpPr>
          <p:spPr>
            <a:xfrm>
              <a:off x="4070348" y="3429000"/>
              <a:ext cx="529652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224673-35A4-404B-B272-0B5E4EBA788D}"/>
                </a:ext>
              </a:extLst>
            </p:cNvPr>
            <p:cNvSpPr txBox="1"/>
            <p:nvPr/>
          </p:nvSpPr>
          <p:spPr>
            <a:xfrm>
              <a:off x="4858862" y="2931332"/>
              <a:ext cx="3534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deletion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037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6DEAA47-2A8E-43EF-A41D-D1E9CDF05A17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Expression call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HTseq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D41CEF-3977-455D-B86C-8AFC3E23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287778"/>
            <a:ext cx="4430659" cy="30920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11D286-AA89-40E5-BEB2-5CA774BD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325563"/>
            <a:ext cx="10902891" cy="16566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95C3E9-882B-4DFE-9EF9-D393D4F6314D}"/>
              </a:ext>
            </a:extLst>
          </p:cNvPr>
          <p:cNvSpPr/>
          <p:nvPr/>
        </p:nvSpPr>
        <p:spPr>
          <a:xfrm>
            <a:off x="431800" y="3213092"/>
            <a:ext cx="4430659" cy="431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EA231-736A-47AC-B7D0-3473B904DC6F}"/>
              </a:ext>
            </a:extLst>
          </p:cNvPr>
          <p:cNvSpPr txBox="1"/>
          <p:nvPr/>
        </p:nvSpPr>
        <p:spPr>
          <a:xfrm>
            <a:off x="6096000" y="4106572"/>
            <a:ext cx="443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Read count -&gt; TPM/FPKM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9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2E9C068-8573-45A9-B5CC-03DFD6A55A5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From now on…..</a:t>
            </a:r>
            <a:endParaRPr lang="ko-KR" altLang="en-US" sz="36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952ADC-1E9A-4775-BA79-C70C129707F5}"/>
              </a:ext>
            </a:extLst>
          </p:cNvPr>
          <p:cNvSpPr/>
          <p:nvPr/>
        </p:nvSpPr>
        <p:spPr>
          <a:xfrm>
            <a:off x="1203199" y="2162392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1074326-A08E-4B2B-8427-C416D908FCB2}"/>
              </a:ext>
            </a:extLst>
          </p:cNvPr>
          <p:cNvSpPr/>
          <p:nvPr/>
        </p:nvSpPr>
        <p:spPr>
          <a:xfrm>
            <a:off x="3585843" y="2162392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27405B5-3AD3-4E1B-8BD5-F7574A9EC402}"/>
              </a:ext>
            </a:extLst>
          </p:cNvPr>
          <p:cNvSpPr/>
          <p:nvPr/>
        </p:nvSpPr>
        <p:spPr>
          <a:xfrm>
            <a:off x="3255022" y="2569411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397C1CB-88FF-41CB-B102-33B0EEBF29E3}"/>
              </a:ext>
            </a:extLst>
          </p:cNvPr>
          <p:cNvSpPr/>
          <p:nvPr/>
        </p:nvSpPr>
        <p:spPr>
          <a:xfrm rot="5400000">
            <a:off x="1881816" y="3389742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34EF5F0-A9C6-410C-B431-2F49F2C97C59}"/>
              </a:ext>
            </a:extLst>
          </p:cNvPr>
          <p:cNvSpPr/>
          <p:nvPr/>
        </p:nvSpPr>
        <p:spPr>
          <a:xfrm rot="5400000">
            <a:off x="4233331" y="3389742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19DBD0-E5FA-4985-AD68-CA68788B46C2}"/>
              </a:ext>
            </a:extLst>
          </p:cNvPr>
          <p:cNvSpPr/>
          <p:nvPr/>
        </p:nvSpPr>
        <p:spPr>
          <a:xfrm>
            <a:off x="1274751" y="4427444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DEseq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E836F0-A3D7-4FA6-8763-E2C1ACB1441C}"/>
              </a:ext>
            </a:extLst>
          </p:cNvPr>
          <p:cNvSpPr/>
          <p:nvPr/>
        </p:nvSpPr>
        <p:spPr>
          <a:xfrm>
            <a:off x="3693172" y="4427444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Plotting - </a:t>
            </a:r>
            <a:r>
              <a:rPr lang="en-US" altLang="ko-KR" sz="1600" dirty="0" err="1"/>
              <a:t>ggplot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sz="1200" dirty="0"/>
              <a:t>Volcano, Heatmap…</a:t>
            </a:r>
            <a:r>
              <a:rPr lang="en-US" altLang="ko-KR" sz="1200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994E262-5075-4C22-BB0B-351EB928DFC9}"/>
              </a:ext>
            </a:extLst>
          </p:cNvPr>
          <p:cNvSpPr/>
          <p:nvPr/>
        </p:nvSpPr>
        <p:spPr>
          <a:xfrm>
            <a:off x="-1229794" y="2376981"/>
            <a:ext cx="2172797" cy="524249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Advanced visualizations | Introduction to DGE">
            <a:extLst>
              <a:ext uri="{FF2B5EF4-FFF2-40B4-BE49-F238E27FC236}">
                <a16:creationId xmlns:a16="http://schemas.microsoft.com/office/drawing/2014/main" id="{5D2B0218-2782-4B44-A92C-224C9FB2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11" y="2075625"/>
            <a:ext cx="5372773" cy="357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46A515-D80B-4620-8864-7A2DA7CCB4B4}"/>
              </a:ext>
            </a:extLst>
          </p:cNvPr>
          <p:cNvSpPr txBox="1"/>
          <p:nvPr/>
        </p:nvSpPr>
        <p:spPr>
          <a:xfrm>
            <a:off x="6695268" y="1666606"/>
            <a:ext cx="375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DEG plot example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1906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B018F-3824-4CF5-B67D-8504C9C4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Tissue prep.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7C270-032A-4908-A29D-3BD3E8EB1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24-month B6 mouse thyroid tissue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- </a:t>
            </a:r>
            <a:r>
              <a:rPr lang="en-US" altLang="ko-KR" b="1" dirty="0"/>
              <a:t>Pink1 K/O</a:t>
            </a:r>
            <a:r>
              <a:rPr lang="en-US" altLang="ko-KR" dirty="0"/>
              <a:t> : 5ea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Sample ID: P2, P4, P6, P8, P9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- </a:t>
            </a:r>
            <a:r>
              <a:rPr lang="en-US" altLang="ko-KR" b="1" dirty="0"/>
              <a:t>WT</a:t>
            </a:r>
            <a:r>
              <a:rPr lang="en-US" altLang="ko-KR" dirty="0"/>
              <a:t> : 5ea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     Sample ID: W5, W6, W7, W8, W9</a:t>
            </a:r>
            <a:endParaRPr lang="ko-KR" altLang="en-US" sz="1600" dirty="0"/>
          </a:p>
        </p:txBody>
      </p:sp>
      <p:pic>
        <p:nvPicPr>
          <p:cNvPr id="1030" name="Picture 6" descr="InsideScientific on Twitter: &quot;Do you use B6 mice in your research? The  @jacksonlab is hosting a #webinar at 1:00 pm ET on July 26 all about these  mice, including a discussion on">
            <a:extLst>
              <a:ext uri="{FF2B5EF4-FFF2-40B4-BE49-F238E27FC236}">
                <a16:creationId xmlns:a16="http://schemas.microsoft.com/office/drawing/2014/main" id="{8BB2D8FB-79B3-437E-B08E-92BF1F50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5238" l="10000" r="90000">
                        <a14:foregroundMark x1="51000" y1="86310" x2="51000" y2="86310"/>
                        <a14:foregroundMark x1="43667" y1="89881" x2="63667" y2="90476"/>
                        <a14:foregroundMark x1="63667" y1="90476" x2="54333" y2="88690"/>
                        <a14:foregroundMark x1="20000" y1="97024" x2="37000" y2="97024"/>
                        <a14:foregroundMark x1="37000" y1="97024" x2="74000" y2="95238"/>
                        <a14:foregroundMark x1="74000" y1="95238" x2="77333" y2="95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641" y="9048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319CD2-7563-4948-BC78-1CA4EDBAAEF2}"/>
              </a:ext>
            </a:extLst>
          </p:cNvPr>
          <p:cNvSpPr/>
          <p:nvPr/>
        </p:nvSpPr>
        <p:spPr>
          <a:xfrm>
            <a:off x="5796794" y="3659529"/>
            <a:ext cx="1048624" cy="4446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5D657-A118-4205-8C30-69A5AEB01847}"/>
              </a:ext>
            </a:extLst>
          </p:cNvPr>
          <p:cNvSpPr txBox="1"/>
          <p:nvPr/>
        </p:nvSpPr>
        <p:spPr>
          <a:xfrm>
            <a:off x="7469173" y="3274808"/>
            <a:ext cx="3858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/>
              <a:t>RNA seq.</a:t>
            </a:r>
          </a:p>
          <a:p>
            <a:pPr algn="ctr"/>
            <a:r>
              <a:rPr lang="en-US" altLang="ko-KR" sz="3600" dirty="0"/>
              <a:t>(</a:t>
            </a:r>
            <a:r>
              <a:rPr lang="en-US" altLang="ko-KR" sz="3600" dirty="0" err="1"/>
              <a:t>illumina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56603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27069C-36B6-4C58-BFA5-BC9DA7986B6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/>
              <a:t>Mouse thyroid tissue </a:t>
            </a:r>
            <a:endParaRPr lang="ko-KR" altLang="en-US" sz="5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79674E89-116B-4AE0-9895-A158686F51E7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Gene Expression analysis</a:t>
            </a:r>
          </a:p>
          <a:p>
            <a:pPr marL="0" indent="0" algn="ctr">
              <a:buNone/>
            </a:pPr>
            <a:r>
              <a:rPr lang="en-US" altLang="ko-KR" dirty="0"/>
              <a:t>9/25 Fri.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36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D96EB3-01A8-4142-A184-BE592DA4D634}"/>
              </a:ext>
            </a:extLst>
          </p:cNvPr>
          <p:cNvSpPr/>
          <p:nvPr/>
        </p:nvSpPr>
        <p:spPr>
          <a:xfrm>
            <a:off x="301083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QC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D85A28-F44C-49AB-ACFD-A2CC25191768}"/>
              </a:ext>
            </a:extLst>
          </p:cNvPr>
          <p:cNvSpPr/>
          <p:nvPr/>
        </p:nvSpPr>
        <p:spPr>
          <a:xfrm>
            <a:off x="2683727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Alignment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3CDBA2-085A-4A4F-B669-9FEB8EAC6D91}"/>
              </a:ext>
            </a:extLst>
          </p:cNvPr>
          <p:cNvSpPr/>
          <p:nvPr/>
        </p:nvSpPr>
        <p:spPr>
          <a:xfrm>
            <a:off x="5066371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Expression call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A7C30-33D8-4E0D-8EF1-0906D072C49A}"/>
              </a:ext>
            </a:extLst>
          </p:cNvPr>
          <p:cNvSpPr/>
          <p:nvPr/>
        </p:nvSpPr>
        <p:spPr>
          <a:xfrm>
            <a:off x="7449015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33B316-F399-44F5-A707-11E45B837760}"/>
              </a:ext>
            </a:extLst>
          </p:cNvPr>
          <p:cNvSpPr/>
          <p:nvPr/>
        </p:nvSpPr>
        <p:spPr>
          <a:xfrm>
            <a:off x="9831659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21B99C5-A789-4663-B28F-B956DD1D4E07}"/>
              </a:ext>
            </a:extLst>
          </p:cNvPr>
          <p:cNvSpPr/>
          <p:nvPr/>
        </p:nvSpPr>
        <p:spPr>
          <a:xfrm>
            <a:off x="2297151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B655C40-E150-4A56-AFCC-353957087735}"/>
              </a:ext>
            </a:extLst>
          </p:cNvPr>
          <p:cNvSpPr/>
          <p:nvPr/>
        </p:nvSpPr>
        <p:spPr>
          <a:xfrm>
            <a:off x="4698380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2F8F-76DF-463D-A53C-BD2B8E4301EE}"/>
              </a:ext>
            </a:extLst>
          </p:cNvPr>
          <p:cNvSpPr/>
          <p:nvPr/>
        </p:nvSpPr>
        <p:spPr>
          <a:xfrm>
            <a:off x="7099609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5E7B11-FD6E-4880-9FC8-3133F9C08FDE}"/>
              </a:ext>
            </a:extLst>
          </p:cNvPr>
          <p:cNvSpPr/>
          <p:nvPr/>
        </p:nvSpPr>
        <p:spPr>
          <a:xfrm>
            <a:off x="9500838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F44685-ADFE-4F10-AE14-CB81F44843C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Analysis pipeline</a:t>
            </a:r>
            <a:endParaRPr lang="ko-KR" altLang="en-US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6641A85-335A-4DFB-995B-DEC390F978DD}"/>
              </a:ext>
            </a:extLst>
          </p:cNvPr>
          <p:cNvSpPr/>
          <p:nvPr/>
        </p:nvSpPr>
        <p:spPr>
          <a:xfrm rot="5400000">
            <a:off x="90582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394C034-1D7B-4579-AF82-274035216E74}"/>
              </a:ext>
            </a:extLst>
          </p:cNvPr>
          <p:cNvSpPr/>
          <p:nvPr/>
        </p:nvSpPr>
        <p:spPr>
          <a:xfrm rot="5400000">
            <a:off x="3324243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6F22F1B-6E88-44D3-8227-8D82A077EF92}"/>
              </a:ext>
            </a:extLst>
          </p:cNvPr>
          <p:cNvSpPr/>
          <p:nvPr/>
        </p:nvSpPr>
        <p:spPr>
          <a:xfrm rot="5400000">
            <a:off x="5742664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958216-AB55-4AC3-B461-00FD4BEC5CF0}"/>
              </a:ext>
            </a:extLst>
          </p:cNvPr>
          <p:cNvSpPr/>
          <p:nvPr/>
        </p:nvSpPr>
        <p:spPr>
          <a:xfrm rot="5400000">
            <a:off x="812763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57673EB-B4D2-48A6-BB25-A94E189350A1}"/>
              </a:ext>
            </a:extLst>
          </p:cNvPr>
          <p:cNvSpPr/>
          <p:nvPr/>
        </p:nvSpPr>
        <p:spPr>
          <a:xfrm rot="5400000">
            <a:off x="10479147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4E795B-D61E-414B-B862-46973A91B288}"/>
              </a:ext>
            </a:extLst>
          </p:cNvPr>
          <p:cNvSpPr/>
          <p:nvPr/>
        </p:nvSpPr>
        <p:spPr>
          <a:xfrm>
            <a:off x="265304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FastQC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Trimmomatic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SortmeRNA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027777-A99E-4632-8711-778492F900EB}"/>
              </a:ext>
            </a:extLst>
          </p:cNvPr>
          <p:cNvSpPr/>
          <p:nvPr/>
        </p:nvSpPr>
        <p:spPr>
          <a:xfrm>
            <a:off x="2683725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</a:t>
            </a:r>
          </a:p>
          <a:p>
            <a:pPr algn="ctr"/>
            <a:r>
              <a:rPr lang="en-US" altLang="ko-KR" dirty="0" err="1"/>
              <a:t>RseqC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62D19C-68C7-46F9-AD89-A137188A72D8}"/>
              </a:ext>
            </a:extLst>
          </p:cNvPr>
          <p:cNvSpPr/>
          <p:nvPr/>
        </p:nvSpPr>
        <p:spPr>
          <a:xfrm>
            <a:off x="5102146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HTseq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3097-87C9-41A5-916E-DA6027D69F84}"/>
              </a:ext>
            </a:extLst>
          </p:cNvPr>
          <p:cNvSpPr/>
          <p:nvPr/>
        </p:nvSpPr>
        <p:spPr>
          <a:xfrm>
            <a:off x="7520567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DEseq2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E29A2-9742-43E1-9045-86297EF0F44F}"/>
              </a:ext>
            </a:extLst>
          </p:cNvPr>
          <p:cNvSpPr/>
          <p:nvPr/>
        </p:nvSpPr>
        <p:spPr>
          <a:xfrm>
            <a:off x="9938988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DAVID, GSEA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B7E52DA-AF00-4783-A251-21120C095E8B}"/>
              </a:ext>
            </a:extLst>
          </p:cNvPr>
          <p:cNvSpPr/>
          <p:nvPr/>
        </p:nvSpPr>
        <p:spPr>
          <a:xfrm rot="10800000">
            <a:off x="5794917" y="5257879"/>
            <a:ext cx="602166" cy="839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38411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5248B-CA1D-4217-A5A4-AB662316A5BD}"/>
              </a:ext>
            </a:extLst>
          </p:cNvPr>
          <p:cNvSpPr txBox="1"/>
          <p:nvPr/>
        </p:nvSpPr>
        <p:spPr>
          <a:xfrm>
            <a:off x="591015" y="1505415"/>
            <a:ext cx="496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Read counts normalization, gene name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3E7B85-8DF0-4A36-8500-03AD86A7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5" y="2054599"/>
            <a:ext cx="4430659" cy="309203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938643-F16F-4A8B-A131-EB242A3795E7}"/>
              </a:ext>
            </a:extLst>
          </p:cNvPr>
          <p:cNvSpPr/>
          <p:nvPr/>
        </p:nvSpPr>
        <p:spPr>
          <a:xfrm>
            <a:off x="5553307" y="3300761"/>
            <a:ext cx="178419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6913EE-CBE0-447C-94AF-EC9D437F3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" t="-210" r="63025" b="17867"/>
          <a:stretch/>
        </p:blipFill>
        <p:spPr>
          <a:xfrm>
            <a:off x="8186736" y="1416286"/>
            <a:ext cx="2778537" cy="436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3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5248B-CA1D-4217-A5A4-AB662316A5BD}"/>
              </a:ext>
            </a:extLst>
          </p:cNvPr>
          <p:cNvSpPr txBox="1"/>
          <p:nvPr/>
        </p:nvSpPr>
        <p:spPr>
          <a:xfrm>
            <a:off x="591015" y="1505415"/>
            <a:ext cx="496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DESeq2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989524-077C-4707-9605-0F2FC5FC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5" y="2054599"/>
            <a:ext cx="4154818" cy="440473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1BE8D2C-88DC-4AEF-8CA8-B7337A08A0ED}"/>
              </a:ext>
            </a:extLst>
          </p:cNvPr>
          <p:cNvSpPr/>
          <p:nvPr/>
        </p:nvSpPr>
        <p:spPr>
          <a:xfrm>
            <a:off x="5452946" y="3803998"/>
            <a:ext cx="1839952" cy="369332"/>
          </a:xfrm>
          <a:prstGeom prst="rightArrow">
            <a:avLst/>
          </a:prstGeom>
          <a:solidFill>
            <a:srgbClr val="0CB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7B494-4937-4915-932C-7FEF224358D2}"/>
              </a:ext>
            </a:extLst>
          </p:cNvPr>
          <p:cNvSpPr txBox="1"/>
          <p:nvPr/>
        </p:nvSpPr>
        <p:spPr>
          <a:xfrm>
            <a:off x="7686906" y="3055222"/>
            <a:ext cx="411480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Matrix plotting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PCA (</a:t>
            </a:r>
            <a:r>
              <a:rPr lang="en-US" altLang="ko-KR" b="1" i="0" dirty="0">
                <a:solidFill>
                  <a:srgbClr val="5F6368"/>
                </a:solidFill>
                <a:effectLst/>
                <a:latin typeface="Apple SD Gothic Neo"/>
              </a:rPr>
              <a:t>Principal Component Analysis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Sample to sample distance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120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31DD0-8D28-4738-B14A-9B05BAAC02AC}"/>
              </a:ext>
            </a:extLst>
          </p:cNvPr>
          <p:cNvSpPr txBox="1"/>
          <p:nvPr/>
        </p:nvSpPr>
        <p:spPr>
          <a:xfrm>
            <a:off x="557561" y="1325563"/>
            <a:ext cx="2865863" cy="36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PlotMA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4E6942-C33C-4013-AD03-BD473B5F5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694985"/>
            <a:ext cx="4903148" cy="5163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5CE42-4F46-44B8-8B5C-BB77E847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86" y="1966843"/>
            <a:ext cx="4584097" cy="4721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82A7A1-6965-417E-AF22-2DF874F8FE9D}"/>
              </a:ext>
            </a:extLst>
          </p:cNvPr>
          <p:cNvSpPr txBox="1"/>
          <p:nvPr/>
        </p:nvSpPr>
        <p:spPr>
          <a:xfrm>
            <a:off x="6330175" y="1323038"/>
            <a:ext cx="512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PlotMA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(adjusted p-value &lt; 0.05)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3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4D86DB-7722-487E-B5A3-071819209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8" b="16284"/>
          <a:stretch/>
        </p:blipFill>
        <p:spPr>
          <a:xfrm>
            <a:off x="170576" y="1795345"/>
            <a:ext cx="5646810" cy="4592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A884A9-B132-471A-BA87-30F5E8CD2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76" y="1795345"/>
            <a:ext cx="4361585" cy="4592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6F9DE-41EE-4D95-9F9F-4EA8A1AF3EC6}"/>
              </a:ext>
            </a:extLst>
          </p:cNvPr>
          <p:cNvSpPr txBox="1"/>
          <p:nvPr/>
        </p:nvSpPr>
        <p:spPr>
          <a:xfrm>
            <a:off x="431800" y="1650380"/>
            <a:ext cx="212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238AD-20DD-4620-9471-4C5ACBBB521F}"/>
              </a:ext>
            </a:extLst>
          </p:cNvPr>
          <p:cNvSpPr txBox="1"/>
          <p:nvPr/>
        </p:nvSpPr>
        <p:spPr>
          <a:xfrm>
            <a:off x="6820576" y="1375788"/>
            <a:ext cx="375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Sample to sample distance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11FDBC-A700-4818-A414-3F6C5F4238D6}"/>
              </a:ext>
            </a:extLst>
          </p:cNvPr>
          <p:cNvSpPr/>
          <p:nvPr/>
        </p:nvSpPr>
        <p:spPr>
          <a:xfrm rot="19712951">
            <a:off x="192457" y="2727576"/>
            <a:ext cx="3431662" cy="2186295"/>
          </a:xfrm>
          <a:prstGeom prst="ellipse">
            <a:avLst/>
          </a:prstGeom>
          <a:noFill/>
          <a:ln w="19050">
            <a:solidFill>
              <a:srgbClr val="F87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A23DC96-71B2-4972-B1D4-732547FBCDFB}"/>
              </a:ext>
            </a:extLst>
          </p:cNvPr>
          <p:cNvSpPr/>
          <p:nvPr/>
        </p:nvSpPr>
        <p:spPr>
          <a:xfrm rot="19671596">
            <a:off x="3238756" y="2019712"/>
            <a:ext cx="729842" cy="2116060"/>
          </a:xfrm>
          <a:prstGeom prst="ellipse">
            <a:avLst/>
          </a:prstGeom>
          <a:noFill/>
          <a:ln w="19050">
            <a:solidFill>
              <a:srgbClr val="0CBE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4A6528-CCAA-4232-97D0-CD0EE12FA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90" y="0"/>
            <a:ext cx="6512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26434D-54D3-4BDE-841C-E241B0AA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7" y="1650159"/>
            <a:ext cx="5399383" cy="46056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81C5F5-4046-4343-BDB7-2E9FD3D5D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66" y="1650160"/>
            <a:ext cx="5898772" cy="4605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5E251F-18D7-4EC4-8E31-A9EAE711E738}"/>
              </a:ext>
            </a:extLst>
          </p:cNvPr>
          <p:cNvSpPr txBox="1"/>
          <p:nvPr/>
        </p:nvSpPr>
        <p:spPr>
          <a:xfrm>
            <a:off x="512956" y="1125508"/>
            <a:ext cx="372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Heatmap</a:t>
            </a:r>
            <a:r>
              <a:rPr lang="en-US" altLang="ko-KR" dirty="0"/>
              <a:t> Top500 DE genes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0A233-0B0D-4651-B3BC-30E5B65AF78D}"/>
              </a:ext>
            </a:extLst>
          </p:cNvPr>
          <p:cNvSpPr txBox="1"/>
          <p:nvPr/>
        </p:nvSpPr>
        <p:spPr>
          <a:xfrm>
            <a:off x="6096000" y="1125508"/>
            <a:ext cx="372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Heatmap</a:t>
            </a:r>
            <a:r>
              <a:rPr lang="en-US" altLang="ko-KR" dirty="0"/>
              <a:t> Top10 DE genes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07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C76DBD-20A7-400E-9EDC-D1FA74861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25563"/>
            <a:ext cx="4953691" cy="51061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579FB7-2915-4073-9B07-5F77AA5BA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23" y="1325562"/>
            <a:ext cx="4957392" cy="51061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6EB39B-78FA-4CA9-9430-A174B2C36CFC}"/>
              </a:ext>
            </a:extLst>
          </p:cNvPr>
          <p:cNvSpPr txBox="1"/>
          <p:nvPr/>
        </p:nvSpPr>
        <p:spPr>
          <a:xfrm>
            <a:off x="7284565" y="1057880"/>
            <a:ext cx="372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Top10 DE genes (facet grid)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52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E9E038-FB7B-43F6-AD13-C2041D1B2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5" y="1044506"/>
            <a:ext cx="4728101" cy="5548981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B19E9AB-D663-47E2-B920-875738E25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87532"/>
              </p:ext>
            </p:extLst>
          </p:nvPr>
        </p:nvGraphicFramePr>
        <p:xfrm>
          <a:off x="6336997" y="1044506"/>
          <a:ext cx="4728102" cy="5363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15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1602215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523672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487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8.12E-108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1.91E-78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4.35E-59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3.12E-50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3.66E-42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2.95E-41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006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6.26E-39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Gm49980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00591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5.35E-38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570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3.73E-34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0527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9.45E-32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675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E6EB39B-78FA-4CA9-9430-A174B2C36CFC}"/>
              </a:ext>
            </a:extLst>
          </p:cNvPr>
          <p:cNvSpPr txBox="1"/>
          <p:nvPr/>
        </p:nvSpPr>
        <p:spPr>
          <a:xfrm>
            <a:off x="812576" y="859840"/>
            <a:ext cx="372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Volcano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854ED3-401F-40FE-A8AB-CACF26D6F98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900703" y="4526618"/>
            <a:ext cx="819699" cy="20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CF0996-FD3C-4E0A-98F3-985C8E9CE8CF}"/>
              </a:ext>
            </a:extLst>
          </p:cNvPr>
          <p:cNvSpPr txBox="1"/>
          <p:nvPr/>
        </p:nvSpPr>
        <p:spPr>
          <a:xfrm rot="568573">
            <a:off x="11086436" y="4159806"/>
            <a:ext cx="132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Linc RNA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39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7DD787-D539-42C2-83AA-419152B9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528232"/>
            <a:ext cx="9526329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1E9A09-0FB1-4FAE-A69C-B402768B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dirty="0"/>
              <a:t>PTEN induced putative kinase 1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5BF02-988E-4D40-8C4F-5E65CC0B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39" y="1183705"/>
            <a:ext cx="5214050" cy="30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A4A6F1-F16F-4361-BAED-CE567D26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65" y="4184815"/>
            <a:ext cx="9590049" cy="25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2F884-6377-41F2-A15D-BB35F2D89BBA}"/>
              </a:ext>
            </a:extLst>
          </p:cNvPr>
          <p:cNvSpPr txBox="1"/>
          <p:nvPr/>
        </p:nvSpPr>
        <p:spPr>
          <a:xfrm>
            <a:off x="245326" y="1804278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healthy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BE5BF-0D4B-43BC-8C28-8D99309F2D65}"/>
              </a:ext>
            </a:extLst>
          </p:cNvPr>
          <p:cNvSpPr txBox="1"/>
          <p:nvPr/>
        </p:nvSpPr>
        <p:spPr>
          <a:xfrm>
            <a:off x="245326" y="5186750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Damaged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3002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B19E9AB-D663-47E2-B920-875738E25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638455"/>
              </p:ext>
            </p:extLst>
          </p:nvPr>
        </p:nvGraphicFramePr>
        <p:xfrm>
          <a:off x="91829" y="1019340"/>
          <a:ext cx="12008342" cy="540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58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983408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039763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  <a:gridCol w="4846783">
                  <a:extLst>
                    <a:ext uri="{9D8B030D-6E8A-4147-A177-3AD203B41FA5}">
                      <a16:colId xmlns:a16="http://schemas.microsoft.com/office/drawing/2014/main" val="1884627698"/>
                    </a:ext>
                  </a:extLst>
                </a:gridCol>
                <a:gridCol w="4082030">
                  <a:extLst>
                    <a:ext uri="{9D8B030D-6E8A-4147-A177-3AD203B41FA5}">
                      <a16:colId xmlns:a16="http://schemas.microsoft.com/office/drawing/2014/main" val="3443991411"/>
                    </a:ext>
                  </a:extLst>
                </a:gridCol>
              </a:tblGrid>
              <a:tr h="487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Protein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8.12E-108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Ras-related protein Rab-6B (GTPase)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Golgi apparatus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1.91E-78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Branched Chain Amino Acid Transaminase 1 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Cytoplasm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4.35E-59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Glycoprotein Nonmetastatic Melanoma Protein B 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Plasma membrane (cell mem, endosome)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3.12E-50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Receptor for retinol uptake STRA6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Plasma membrane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3.66E-42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laminin subunit alpha 3</a:t>
                      </a: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Extracellular region or secreted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2.95E-41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PTEN-induced kinase 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Cytosol, mitochondrion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006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6.26E-39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Gm49980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predicted gene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00591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5.35E-38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Retinol-binding protein 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Cytoplasm  (?)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570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3.73E-34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Transcription factor SOX-17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Nucleus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0527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9.45E-32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Heparan sulfate glucosamine 3-O-sulfotransferase 4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Golgi apparatus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6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357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CAC6329-1DC4-4232-9C9E-ADEF0B58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98136"/>
              </p:ext>
            </p:extLst>
          </p:nvPr>
        </p:nvGraphicFramePr>
        <p:xfrm>
          <a:off x="1999666" y="721366"/>
          <a:ext cx="97868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715">
                  <a:extLst>
                    <a:ext uri="{9D8B030D-6E8A-4147-A177-3AD203B41FA5}">
                      <a16:colId xmlns:a16="http://schemas.microsoft.com/office/drawing/2014/main" val="2480315309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910611701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97730989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348554098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2819981477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13514522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22991837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948034835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218042183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90493385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275583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P2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P4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P6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P8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P9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W5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W6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W7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W8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W9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7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TDS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0.803222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0.384752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0.424111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0.259821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-0.06038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0.217638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0.266901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0.320518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0.02956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0.272791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29482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08702F7-9EC2-4CBA-8E1B-014CD690C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89467"/>
              </p:ext>
            </p:extLst>
          </p:nvPr>
        </p:nvGraphicFramePr>
        <p:xfrm>
          <a:off x="716150" y="721366"/>
          <a:ext cx="1116946" cy="74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619">
                  <a:extLst>
                    <a:ext uri="{9D8B030D-6E8A-4147-A177-3AD203B41FA5}">
                      <a16:colId xmlns:a16="http://schemas.microsoft.com/office/drawing/2014/main" val="1081328202"/>
                    </a:ext>
                  </a:extLst>
                </a:gridCol>
                <a:gridCol w="592327">
                  <a:extLst>
                    <a:ext uri="{9D8B030D-6E8A-4147-A177-3AD203B41FA5}">
                      <a16:colId xmlns:a16="http://schemas.microsoft.com/office/drawing/2014/main" val="3769205492"/>
                    </a:ext>
                  </a:extLst>
                </a:gridCol>
              </a:tblGrid>
              <a:tr h="24722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TDS(mean)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911608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 K/O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0.362305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371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WT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0.221482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1129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0F465CE-13A7-466A-9F9C-310868A7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8" y="2428874"/>
            <a:ext cx="3860791" cy="4366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B5A26B-CE8C-475C-945F-95DDE310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8" y="1522232"/>
            <a:ext cx="2092588" cy="77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E7FC58-B69D-4640-9334-6770676C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6211766"/>
            <a:ext cx="7038975" cy="486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F90E85-38DB-4A00-A938-CBB72A8F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51" y="1596001"/>
            <a:ext cx="9115424" cy="869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DE02C-0C83-4411-B202-7AB9A68F131C}"/>
              </a:ext>
            </a:extLst>
          </p:cNvPr>
          <p:cNvSpPr txBox="1"/>
          <p:nvPr/>
        </p:nvSpPr>
        <p:spPr>
          <a:xfrm>
            <a:off x="642353" y="92164"/>
            <a:ext cx="271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TDS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analysis</a:t>
            </a:r>
            <a:endParaRPr lang="ko-KR" altLang="en-US" sz="28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A553C1-FF44-4EF2-B172-5737B7056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345" y="2598028"/>
            <a:ext cx="5636290" cy="342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BB33F63-8F43-44EB-8809-A0DD17883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14" y="0"/>
            <a:ext cx="566464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4170A-BF65-4866-BC6B-61EF0EB75759}"/>
              </a:ext>
            </a:extLst>
          </p:cNvPr>
          <p:cNvSpPr txBox="1"/>
          <p:nvPr/>
        </p:nvSpPr>
        <p:spPr>
          <a:xfrm>
            <a:off x="196553" y="247828"/>
            <a:ext cx="453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Pro-inflammatory gene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6347A-75B9-4408-B5A2-85656030D726}"/>
              </a:ext>
            </a:extLst>
          </p:cNvPr>
          <p:cNvSpPr txBox="1"/>
          <p:nvPr/>
        </p:nvSpPr>
        <p:spPr>
          <a:xfrm>
            <a:off x="196553" y="834789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Adj p-value </a:t>
            </a:r>
            <a:r>
              <a:rPr lang="ko-KR" altLang="en-US" dirty="0"/>
              <a:t>&lt; 0.05</a:t>
            </a:r>
          </a:p>
          <a:p>
            <a:r>
              <a:rPr lang="en-US" altLang="ko-KR" dirty="0"/>
              <a:t>Log fold change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0.58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1F242F-B6B5-419A-9032-8E4D43279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14" y="0"/>
            <a:ext cx="566464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DB1485-636B-4ED5-BB48-7CBE855AC697}"/>
              </a:ext>
            </a:extLst>
          </p:cNvPr>
          <p:cNvSpPr txBox="1"/>
          <p:nvPr/>
        </p:nvSpPr>
        <p:spPr>
          <a:xfrm>
            <a:off x="196553" y="1415451"/>
            <a:ext cx="296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baseMean</a:t>
            </a:r>
            <a:r>
              <a:rPr lang="en-US" altLang="ko-KR" dirty="0"/>
              <a:t> &gt;= 100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48B089-9754-49B6-8D40-17F674FAF18F}"/>
              </a:ext>
            </a:extLst>
          </p:cNvPr>
          <p:cNvGrpSpPr/>
          <p:nvPr/>
        </p:nvGrpSpPr>
        <p:grpSpPr>
          <a:xfrm>
            <a:off x="639106" y="1881941"/>
            <a:ext cx="3959829" cy="4575237"/>
            <a:chOff x="5892861" y="0"/>
            <a:chExt cx="3959829" cy="45752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8582AB6-613D-475C-9730-1391AE36C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2861" y="0"/>
              <a:ext cx="3959829" cy="374417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47F2C1-3783-4B87-955B-5FECD9040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0136" y="3744172"/>
              <a:ext cx="3945277" cy="831065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2BFB670-93DD-488D-BCD3-B009498CA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04" y="1896378"/>
            <a:ext cx="3945277" cy="41452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9D7AD3-6ABF-4952-AB3C-F0EA5E2AD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50" y="2232736"/>
            <a:ext cx="3945277" cy="24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6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4541BC-1545-4302-8C03-61620844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6366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4356-E3A6-4840-9CDE-FD08D937F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6" y="226502"/>
            <a:ext cx="5804053" cy="65643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9F4525-0D29-4BEF-9FF0-8A7AA16EB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03" y="154004"/>
            <a:ext cx="5804054" cy="67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2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1C3136-9B93-4A3D-8EC1-57A7F97BACA2}"/>
              </a:ext>
            </a:extLst>
          </p:cNvPr>
          <p:cNvSpPr txBox="1"/>
          <p:nvPr/>
        </p:nvSpPr>
        <p:spPr>
          <a:xfrm>
            <a:off x="196553" y="247828"/>
            <a:ext cx="1099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i="0" dirty="0">
                <a:effectLst/>
                <a:latin typeface="Helvetica" panose="020B0604020202020204" pitchFamily="34" charset="0"/>
              </a:rPr>
              <a:t>ROS And Oxidative Stress In Cell Signaling Transduction Related Products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CD574-2BDB-49C9-84C4-9974C2CF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" y="849086"/>
            <a:ext cx="5303543" cy="6008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1653BA-8103-4BF0-A9A1-6F33E57D0F01}"/>
              </a:ext>
            </a:extLst>
          </p:cNvPr>
          <p:cNvSpPr txBox="1"/>
          <p:nvPr/>
        </p:nvSpPr>
        <p:spPr>
          <a:xfrm>
            <a:off x="6368142" y="1289290"/>
            <a:ext cx="342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Mitochondrial derived ROS </a:t>
            </a:r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AAF6189-2650-4A79-82F7-ABE10E81BB29}"/>
              </a:ext>
            </a:extLst>
          </p:cNvPr>
          <p:cNvSpPr/>
          <p:nvPr/>
        </p:nvSpPr>
        <p:spPr>
          <a:xfrm rot="10800000">
            <a:off x="9326679" y="1190965"/>
            <a:ext cx="272143" cy="56598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DA55D-73EA-4DE2-AE32-3F328C108E83}"/>
              </a:ext>
            </a:extLst>
          </p:cNvPr>
          <p:cNvSpPr txBox="1"/>
          <p:nvPr/>
        </p:nvSpPr>
        <p:spPr>
          <a:xfrm>
            <a:off x="6368142" y="1839686"/>
            <a:ext cx="2362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Mitochondrial fusion</a:t>
            </a:r>
          </a:p>
          <a:p>
            <a:r>
              <a:rPr lang="en-US" altLang="ko-KR" dirty="0" err="1"/>
              <a:t>Mitophage</a:t>
            </a:r>
            <a:endParaRPr lang="en-US" altLang="ko-KR" dirty="0"/>
          </a:p>
          <a:p>
            <a:r>
              <a:rPr lang="en-US" altLang="ko-KR" sz="1200" dirty="0"/>
              <a:t>via Pink1 K/O</a:t>
            </a:r>
            <a:endParaRPr lang="ko-KR" altLang="en-US" sz="1200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83EBA2B-F6C4-4460-A0D5-D7CB52B4FEBF}"/>
              </a:ext>
            </a:extLst>
          </p:cNvPr>
          <p:cNvSpPr/>
          <p:nvPr/>
        </p:nvSpPr>
        <p:spPr>
          <a:xfrm>
            <a:off x="8730343" y="1834096"/>
            <a:ext cx="272143" cy="56598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862E578-F86C-450D-A38E-3879C4BA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016" y="4152217"/>
            <a:ext cx="5732689" cy="208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C81287-9EC8-4BCD-AA57-E36CFA95DFCA}"/>
              </a:ext>
            </a:extLst>
          </p:cNvPr>
          <p:cNvSpPr txBox="1"/>
          <p:nvPr/>
        </p:nvSpPr>
        <p:spPr>
          <a:xfrm>
            <a:off x="6898147" y="6333173"/>
            <a:ext cx="67273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https://www.frontiersin.org/files/Articles/427526/fendo-10-00690-HTML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A4A3F-DF0B-4A5D-B21B-446505FED115}"/>
              </a:ext>
            </a:extLst>
          </p:cNvPr>
          <p:cNvSpPr txBox="1"/>
          <p:nvPr/>
        </p:nvSpPr>
        <p:spPr>
          <a:xfrm>
            <a:off x="6314661" y="2967335"/>
            <a:ext cx="5303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E2E2E"/>
                </a:solidFill>
                <a:effectLst/>
                <a:latin typeface="NexusSans"/>
              </a:rPr>
              <a:t>SOD3 has been found to be more effective therapeutic target in emphysema than other isoforms of SOD </a:t>
            </a:r>
          </a:p>
          <a:p>
            <a:r>
              <a:rPr lang="en-US" altLang="ko-KR" b="0" i="0" dirty="0">
                <a:solidFill>
                  <a:srgbClr val="2E2E2E"/>
                </a:solidFill>
                <a:effectLst/>
                <a:latin typeface="NexusSans"/>
              </a:rPr>
              <a:t>(Yao et al., 2010)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480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Gene ontology, pathway study – </a:t>
            </a:r>
            <a:r>
              <a:rPr lang="en-US" altLang="ko-KR" sz="3600" dirty="0"/>
              <a:t>DAVID, GSEA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A1EA9-1999-4E85-B2B2-1C7BB79F3D2F}"/>
              </a:ext>
            </a:extLst>
          </p:cNvPr>
          <p:cNvSpPr txBox="1"/>
          <p:nvPr/>
        </p:nvSpPr>
        <p:spPr>
          <a:xfrm>
            <a:off x="595618" y="1325563"/>
            <a:ext cx="47397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 got ...</a:t>
            </a:r>
          </a:p>
          <a:p>
            <a:r>
              <a:rPr lang="en-US" altLang="ko-KR" dirty="0"/>
              <a:t>791</a:t>
            </a:r>
            <a:r>
              <a:rPr lang="en-US" altLang="ko-KR" sz="2400" b="1" dirty="0"/>
              <a:t> </a:t>
            </a:r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DE genes</a:t>
            </a:r>
          </a:p>
          <a:p>
            <a:r>
              <a:rPr lang="en-US" altLang="ko-KR" dirty="0"/>
              <a:t>371</a:t>
            </a:r>
            <a:r>
              <a:rPr lang="en-US" altLang="ko-KR" sz="2400" b="1" dirty="0"/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DE genes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C3EF4-0666-4BCD-BBAC-5797D65E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99" y="1325563"/>
            <a:ext cx="7083025" cy="395677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611575-1A8D-4769-8661-47D3B648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59" y="2651126"/>
            <a:ext cx="5920705" cy="359641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247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DBFE17-FE47-48DD-B239-DE551A0B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2516822"/>
            <a:ext cx="7750592" cy="38998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B46D9D-DFD6-4C2C-BD0A-68AA3DAE6465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b="1" dirty="0">
                <a:solidFill>
                  <a:srgbClr val="FF0000"/>
                </a:solidFill>
              </a:rPr>
              <a:t>UP</a:t>
            </a:r>
            <a:r>
              <a:rPr lang="ko-KR" altLang="en-US" sz="4400" dirty="0"/>
              <a:t> </a:t>
            </a:r>
            <a:r>
              <a:rPr lang="en-US" altLang="ko-KR" sz="4400" dirty="0"/>
              <a:t>pathway </a:t>
            </a:r>
            <a:r>
              <a:rPr lang="en-US" altLang="ko-KR" sz="1400" dirty="0"/>
              <a:t>(adj p-value &lt; 0.05)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A7302-F35B-4D2E-9F98-93D2B45BBF7B}"/>
              </a:ext>
            </a:extLst>
          </p:cNvPr>
          <p:cNvSpPr txBox="1"/>
          <p:nvPr/>
        </p:nvSpPr>
        <p:spPr>
          <a:xfrm>
            <a:off x="442913" y="1325563"/>
            <a:ext cx="60939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Infectious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Cell migration (Immune cell (?))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Inflammatory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Immune response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199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E17FAE-B7E1-4F84-92EA-D20437316926}"/>
              </a:ext>
            </a:extLst>
          </p:cNvPr>
          <p:cNvSpPr txBox="1"/>
          <p:nvPr/>
        </p:nvSpPr>
        <p:spPr>
          <a:xfrm>
            <a:off x="335940" y="3789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pathway </a:t>
            </a:r>
            <a:r>
              <a:rPr lang="en-US" altLang="ko-KR" sz="1800" dirty="0"/>
              <a:t>(adj p-value &lt; 0.05)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5BBCC-71B1-4AC3-9242-31CF26D10DE1}"/>
              </a:ext>
            </a:extLst>
          </p:cNvPr>
          <p:cNvSpPr txBox="1"/>
          <p:nvPr/>
        </p:nvSpPr>
        <p:spPr>
          <a:xfrm>
            <a:off x="442913" y="1517151"/>
            <a:ext cx="507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Bunch of metabolic pathway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18509F-F823-4F75-9CC6-6530BA4D8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3128211"/>
            <a:ext cx="8416589" cy="31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4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66C9F-B770-4066-9A28-CF25A58C52A7}"/>
              </a:ext>
            </a:extLst>
          </p:cNvPr>
          <p:cNvSpPr txBox="1"/>
          <p:nvPr/>
        </p:nvSpPr>
        <p:spPr>
          <a:xfrm>
            <a:off x="329959" y="221329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gene ontology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BBBFCC-6E6F-4A4F-9EFA-9E3546AF14B4}"/>
              </a:ext>
            </a:extLst>
          </p:cNvPr>
          <p:cNvGrpSpPr/>
          <p:nvPr/>
        </p:nvGrpSpPr>
        <p:grpSpPr>
          <a:xfrm>
            <a:off x="442913" y="728663"/>
            <a:ext cx="8572500" cy="6594102"/>
            <a:chOff x="1093694" y="658346"/>
            <a:chExt cx="8572500" cy="659410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7016587-AEF2-475C-A710-9E02F0279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899" y="658346"/>
              <a:ext cx="8534400" cy="86677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523BE54-822F-49E5-8CC5-35CC47563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3694" y="1525121"/>
              <a:ext cx="8572500" cy="1028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71A682-BA26-4E64-AACC-D3C0D8C01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899" y="2553822"/>
              <a:ext cx="8531478" cy="4698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154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8C4623-F4C0-4D1D-B9EC-BC8877DF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756958"/>
            <a:ext cx="9020175" cy="5972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62337-EBB1-4F18-A412-76A94A368392}"/>
              </a:ext>
            </a:extLst>
          </p:cNvPr>
          <p:cNvSpPr txBox="1"/>
          <p:nvPr/>
        </p:nvSpPr>
        <p:spPr>
          <a:xfrm>
            <a:off x="370721" y="3876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gene ontology</a:t>
            </a:r>
          </a:p>
        </p:txBody>
      </p:sp>
    </p:spTree>
    <p:extLst>
      <p:ext uri="{BB962C8B-B14F-4D97-AF65-F5344CB8AC3E}">
        <p14:creationId xmlns:p14="http://schemas.microsoft.com/office/powerpoint/2010/main" val="101891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528E1A-C00A-44DB-937A-EEB136CB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67" y="1122646"/>
            <a:ext cx="6841210" cy="442870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F532D52-A605-4873-91C6-BFEBFE85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b="1" dirty="0"/>
              <a:t>Expression in thyroid cancer</a:t>
            </a:r>
            <a:endParaRPr lang="ko-KR" alt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370B792-7F0C-459E-BC53-C81EF41D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65" y="5735354"/>
            <a:ext cx="8112070" cy="11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01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16164-6B10-459C-9AE2-D58B6C5BA9D5}"/>
              </a:ext>
            </a:extLst>
          </p:cNvPr>
          <p:cNvSpPr txBox="1"/>
          <p:nvPr/>
        </p:nvSpPr>
        <p:spPr>
          <a:xfrm>
            <a:off x="442913" y="250256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GSEA</a:t>
            </a:r>
            <a:endParaRPr lang="ko-KR" altLang="en-US" sz="3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30F96F-C770-4C80-86EC-3404E00E8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23" y="353774"/>
            <a:ext cx="5743575" cy="5743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2A4416-0385-4ACD-A343-0A08DCE0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97" y="2810312"/>
            <a:ext cx="6053044" cy="3438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9AB46-0211-4492-A9CA-189E2CC96909}"/>
              </a:ext>
            </a:extLst>
          </p:cNvPr>
          <p:cNvSpPr txBox="1"/>
          <p:nvPr/>
        </p:nvSpPr>
        <p:spPr>
          <a:xfrm>
            <a:off x="525994" y="134982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Cell cycle arrest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Apoptosis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Inflammatory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Immune response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577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DE783B-DC8F-4CD2-99AB-7AF7D5770D8E}"/>
              </a:ext>
            </a:extLst>
          </p:cNvPr>
          <p:cNvSpPr/>
          <p:nvPr/>
        </p:nvSpPr>
        <p:spPr>
          <a:xfrm>
            <a:off x="108066" y="1091902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Metabolic pathway</a:t>
            </a:r>
            <a:endParaRPr lang="ko-KR" altLang="en-US" sz="1400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3D1C0DF6-5D77-4D68-9A9D-5DCFD9520FAA}"/>
              </a:ext>
            </a:extLst>
          </p:cNvPr>
          <p:cNvSpPr/>
          <p:nvPr/>
        </p:nvSpPr>
        <p:spPr>
          <a:xfrm>
            <a:off x="1909466" y="1474647"/>
            <a:ext cx="115900" cy="30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2A8D2-8EFD-47F4-9DB9-102C55AF041D}"/>
              </a:ext>
            </a:extLst>
          </p:cNvPr>
          <p:cNvSpPr txBox="1"/>
          <p:nvPr/>
        </p:nvSpPr>
        <p:spPr>
          <a:xfrm>
            <a:off x="84002" y="1741154"/>
            <a:ext cx="3061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via mitochondria dysfunction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3C2D21-5B2B-46CE-B6EB-7062530A75B8}"/>
              </a:ext>
            </a:extLst>
          </p:cNvPr>
          <p:cNvSpPr txBox="1"/>
          <p:nvPr/>
        </p:nvSpPr>
        <p:spPr>
          <a:xfrm>
            <a:off x="425612" y="242576"/>
            <a:ext cx="4537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Pathway analysis</a:t>
            </a:r>
          </a:p>
          <a:p>
            <a:r>
              <a:rPr lang="en-US" altLang="ko-KR" sz="2000" b="1" dirty="0">
                <a:solidFill>
                  <a:srgbClr val="FF0000"/>
                </a:solidFill>
              </a:rPr>
              <a:t>UP</a:t>
            </a:r>
            <a:r>
              <a:rPr lang="en-US" altLang="ko-KR" sz="2000" b="1" dirty="0"/>
              <a:t> &amp; </a:t>
            </a:r>
            <a:r>
              <a:rPr lang="en-US" altLang="ko-KR" sz="2000" b="1" dirty="0">
                <a:solidFill>
                  <a:schemeClr val="accent1"/>
                </a:solidFill>
              </a:rPr>
              <a:t>DOWN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5B39A0-DAF6-40D2-BCAF-61F7FAABF4FE}"/>
              </a:ext>
            </a:extLst>
          </p:cNvPr>
          <p:cNvSpPr txBox="1"/>
          <p:nvPr/>
        </p:nvSpPr>
        <p:spPr>
          <a:xfrm>
            <a:off x="108066" y="2364833"/>
            <a:ext cx="389101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OXIDATIVE PHOSPHORYLATION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FATTY ACID METABOLISM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METABOLIC PATHWAY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TCA CYCLE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CARBON CYCLE</a:t>
            </a:r>
          </a:p>
          <a:p>
            <a:r>
              <a:rPr lang="en-US" altLang="ko-KR" sz="11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HYPOXIA</a:t>
            </a:r>
            <a:endParaRPr lang="ko-KR" altLang="en-US" sz="1100" dirty="0">
              <a:solidFill>
                <a:srgbClr val="FF0000"/>
              </a:solidFill>
            </a:endParaRPr>
          </a:p>
          <a:p>
            <a:endParaRPr lang="ko-KR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A9DCA9C-A33E-4025-9465-C7B6C04D979A}"/>
              </a:ext>
            </a:extLst>
          </p:cNvPr>
          <p:cNvCxnSpPr>
            <a:cxnSpLocks/>
          </p:cNvCxnSpPr>
          <p:nvPr/>
        </p:nvCxnSpPr>
        <p:spPr>
          <a:xfrm>
            <a:off x="2573747" y="1625649"/>
            <a:ext cx="47024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52482BE-B95A-487A-B600-33E1EAD23E75}"/>
              </a:ext>
            </a:extLst>
          </p:cNvPr>
          <p:cNvSpPr/>
          <p:nvPr/>
        </p:nvSpPr>
        <p:spPr>
          <a:xfrm>
            <a:off x="3477334" y="1073573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Cell cycle arrest</a:t>
            </a:r>
            <a:endParaRPr lang="ko-KR" altLang="en-US" sz="14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978C2D1-8DC5-421D-9DB0-32D1ACA62497}"/>
              </a:ext>
            </a:extLst>
          </p:cNvPr>
          <p:cNvSpPr/>
          <p:nvPr/>
        </p:nvSpPr>
        <p:spPr>
          <a:xfrm>
            <a:off x="6822538" y="1073573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Necroptosis (?)</a:t>
            </a:r>
          </a:p>
          <a:p>
            <a:pPr algn="ctr"/>
            <a:r>
              <a:rPr lang="en-US" altLang="ko-KR" sz="1400" dirty="0"/>
              <a:t>Apoptosis(?)</a:t>
            </a:r>
          </a:p>
          <a:p>
            <a:pPr algn="ctr"/>
            <a:r>
              <a:rPr lang="en-US" altLang="ko-KR" sz="1400" dirty="0"/>
              <a:t>Immune response</a:t>
            </a:r>
            <a:endParaRPr lang="ko-KR" altLang="en-US" sz="14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7CAE764-9EA0-4695-8DAD-91D74040511C}"/>
              </a:ext>
            </a:extLst>
          </p:cNvPr>
          <p:cNvSpPr/>
          <p:nvPr/>
        </p:nvSpPr>
        <p:spPr>
          <a:xfrm>
            <a:off x="10033562" y="1073573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Inflammation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86A96E-B6BD-4FBF-BEE4-D91B36BD926B}"/>
              </a:ext>
            </a:extLst>
          </p:cNvPr>
          <p:cNvSpPr txBox="1"/>
          <p:nvPr/>
        </p:nvSpPr>
        <p:spPr>
          <a:xfrm>
            <a:off x="3463108" y="2314795"/>
            <a:ext cx="350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E2F_TARGETS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G2M_CHECKPOINT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P53_PATHWAY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KRAS_SIGNALING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MYC_TARGETS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MITOTIC_SPINDLE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CB854A-547E-4014-825F-FCD60D8081C9}"/>
              </a:ext>
            </a:extLst>
          </p:cNvPr>
          <p:cNvSpPr txBox="1"/>
          <p:nvPr/>
        </p:nvSpPr>
        <p:spPr>
          <a:xfrm>
            <a:off x="6784702" y="2313206"/>
            <a:ext cx="42298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APOPTOSIS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COMPLEMENT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COAGULATION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APICAL_JUNCTION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CELL_ADHESION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INTERFERON_ALPHA_RESPONSE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INTERFERON_GAMMA_RESPONSE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INFECTION DEFENSE PATHWAY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LYSOSOME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PHAGOSOME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ANTIGEN PROCESSING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CYTOKINE-CYTOKINE RECEPTOR INTERACTION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FOCAL ADHENSION</a:t>
            </a:r>
          </a:p>
          <a:p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77F279-9118-423C-B849-47CE9EFBB3E7}"/>
              </a:ext>
            </a:extLst>
          </p:cNvPr>
          <p:cNvSpPr txBox="1"/>
          <p:nvPr/>
        </p:nvSpPr>
        <p:spPr>
          <a:xfrm>
            <a:off x="10031810" y="2311283"/>
            <a:ext cx="52831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INFLAMMATORY_RESPONSE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IL2_STAT5_SIGNALING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IL6_JAK_STAT3_SIGNALING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TNFA_SIGNALING_VIA_NFKB</a:t>
            </a:r>
          </a:p>
          <a:p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DE51E18-C828-4518-B4AD-CE0899871324}"/>
              </a:ext>
            </a:extLst>
          </p:cNvPr>
          <p:cNvCxnSpPr>
            <a:cxnSpLocks/>
          </p:cNvCxnSpPr>
          <p:nvPr/>
        </p:nvCxnSpPr>
        <p:spPr>
          <a:xfrm>
            <a:off x="5960339" y="1581195"/>
            <a:ext cx="47024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F10001F-EDDA-4F41-A4E0-7E55DCA0E198}"/>
              </a:ext>
            </a:extLst>
          </p:cNvPr>
          <p:cNvCxnSpPr>
            <a:cxnSpLocks/>
          </p:cNvCxnSpPr>
          <p:nvPr/>
        </p:nvCxnSpPr>
        <p:spPr>
          <a:xfrm>
            <a:off x="9209261" y="1625649"/>
            <a:ext cx="47024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88909E58-361C-4BBE-AB60-1FC0B142F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1277" y="2827276"/>
            <a:ext cx="1203447" cy="6858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A9C053C-01BB-475F-9053-BEBBDDBA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" y="4297879"/>
            <a:ext cx="5087999" cy="25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1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FBBA1-37CC-4484-AA32-4E4D17D9488A}"/>
              </a:ext>
            </a:extLst>
          </p:cNvPr>
          <p:cNvSpPr/>
          <p:nvPr/>
        </p:nvSpPr>
        <p:spPr>
          <a:xfrm>
            <a:off x="2903990" y="2476150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ATP decrease</a:t>
            </a:r>
          </a:p>
          <a:p>
            <a:pPr algn="ctr"/>
            <a:r>
              <a:rPr lang="en-US" altLang="ko-KR" dirty="0"/>
              <a:t>ROS stress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03DE2F-00E9-4847-BD36-6B6A6D598AA0}"/>
              </a:ext>
            </a:extLst>
          </p:cNvPr>
          <p:cNvSpPr/>
          <p:nvPr/>
        </p:nvSpPr>
        <p:spPr>
          <a:xfrm>
            <a:off x="5940805" y="4271394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Necroptosis (?)</a:t>
            </a:r>
          </a:p>
          <a:p>
            <a:pPr algn="ctr"/>
            <a:r>
              <a:rPr lang="en-US" altLang="ko-KR" dirty="0"/>
              <a:t>Apoptosis(?)</a:t>
            </a:r>
            <a:endParaRPr lang="ko-KR" altLang="en-US" dirty="0"/>
          </a:p>
        </p:txBody>
      </p:sp>
      <p:sp>
        <p:nvSpPr>
          <p:cNvPr id="11" name="번개 10">
            <a:extLst>
              <a:ext uri="{FF2B5EF4-FFF2-40B4-BE49-F238E27FC236}">
                <a16:creationId xmlns:a16="http://schemas.microsoft.com/office/drawing/2014/main" id="{5A0130F8-FC0D-4A23-A914-C20527F53E01}"/>
              </a:ext>
            </a:extLst>
          </p:cNvPr>
          <p:cNvSpPr/>
          <p:nvPr/>
        </p:nvSpPr>
        <p:spPr>
          <a:xfrm rot="17196169">
            <a:off x="10669402" y="4664539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F2D6B6-6604-44DD-B419-4D058FB558A3}"/>
              </a:ext>
            </a:extLst>
          </p:cNvPr>
          <p:cNvSpPr/>
          <p:nvPr/>
        </p:nvSpPr>
        <p:spPr>
          <a:xfrm rot="2389925">
            <a:off x="3020037" y="1954634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57E4391-6ADE-44FE-BCE3-4144B424475B}"/>
              </a:ext>
            </a:extLst>
          </p:cNvPr>
          <p:cNvGrpSpPr/>
          <p:nvPr/>
        </p:nvGrpSpPr>
        <p:grpSpPr>
          <a:xfrm>
            <a:off x="392186" y="1016755"/>
            <a:ext cx="3429698" cy="1199626"/>
            <a:chOff x="360728" y="755008"/>
            <a:chExt cx="3429698" cy="119962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F65BBF9-F2E0-4AC2-B6CB-1B8DC4602F57}"/>
                </a:ext>
              </a:extLst>
            </p:cNvPr>
            <p:cNvSpPr/>
            <p:nvPr/>
          </p:nvSpPr>
          <p:spPr>
            <a:xfrm>
              <a:off x="360728" y="755008"/>
              <a:ext cx="2365695" cy="119962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Metabolic pathway</a:t>
              </a:r>
              <a:endParaRPr lang="ko-KR" altLang="en-US" sz="1400" dirty="0"/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1DE001E6-A25D-4F5D-9870-6B15D8DF6FB0}"/>
                </a:ext>
              </a:extLst>
            </p:cNvPr>
            <p:cNvSpPr/>
            <p:nvPr/>
          </p:nvSpPr>
          <p:spPr>
            <a:xfrm>
              <a:off x="2386668" y="1241570"/>
              <a:ext cx="167780" cy="3020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A11A0D-2A57-48E3-8CDB-7C1293EE8D07}"/>
                </a:ext>
              </a:extLst>
            </p:cNvPr>
            <p:cNvSpPr txBox="1"/>
            <p:nvPr/>
          </p:nvSpPr>
          <p:spPr>
            <a:xfrm>
              <a:off x="728444" y="1495147"/>
              <a:ext cx="3061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via mitochondria dysfunction</a:t>
              </a:r>
              <a:endParaRPr lang="ko-KR" altLang="en-US" sz="1100" dirty="0"/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E2C137-C92D-4941-8FA0-5351D411AB08}"/>
              </a:ext>
            </a:extLst>
          </p:cNvPr>
          <p:cNvSpPr/>
          <p:nvPr/>
        </p:nvSpPr>
        <p:spPr>
          <a:xfrm rot="2389925">
            <a:off x="5672630" y="3558329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CEBC612-3ABB-4F54-8487-847CD374BCDB}"/>
              </a:ext>
            </a:extLst>
          </p:cNvPr>
          <p:cNvSpPr/>
          <p:nvPr/>
        </p:nvSpPr>
        <p:spPr>
          <a:xfrm rot="2389925">
            <a:off x="8509506" y="5051132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F3FE9A-268F-4F7F-ADD1-62B3B6BE2995}"/>
              </a:ext>
            </a:extLst>
          </p:cNvPr>
          <p:cNvSpPr/>
          <p:nvPr/>
        </p:nvSpPr>
        <p:spPr>
          <a:xfrm>
            <a:off x="9010878" y="5471020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inflammatory</a:t>
            </a:r>
            <a:endParaRPr lang="ko-KR" altLang="en-US" dirty="0"/>
          </a:p>
        </p:txBody>
      </p:sp>
      <p:sp>
        <p:nvSpPr>
          <p:cNvPr id="21" name="번개 20">
            <a:extLst>
              <a:ext uri="{FF2B5EF4-FFF2-40B4-BE49-F238E27FC236}">
                <a16:creationId xmlns:a16="http://schemas.microsoft.com/office/drawing/2014/main" id="{4F4E0A62-32EA-4C71-805A-B3269EF11278}"/>
              </a:ext>
            </a:extLst>
          </p:cNvPr>
          <p:cNvSpPr/>
          <p:nvPr/>
        </p:nvSpPr>
        <p:spPr>
          <a:xfrm rot="6017446">
            <a:off x="7575524" y="5643694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번개 22">
            <a:extLst>
              <a:ext uri="{FF2B5EF4-FFF2-40B4-BE49-F238E27FC236}">
                <a16:creationId xmlns:a16="http://schemas.microsoft.com/office/drawing/2014/main" id="{D063F5F8-EE62-4088-AD3F-35412E9275C7}"/>
              </a:ext>
            </a:extLst>
          </p:cNvPr>
          <p:cNvSpPr/>
          <p:nvPr/>
        </p:nvSpPr>
        <p:spPr>
          <a:xfrm rot="12726642">
            <a:off x="8605528" y="4550620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번개 24">
            <a:extLst>
              <a:ext uri="{FF2B5EF4-FFF2-40B4-BE49-F238E27FC236}">
                <a16:creationId xmlns:a16="http://schemas.microsoft.com/office/drawing/2014/main" id="{61E3157F-7760-41C9-A59B-1571B5F94B37}"/>
              </a:ext>
            </a:extLst>
          </p:cNvPr>
          <p:cNvSpPr/>
          <p:nvPr/>
        </p:nvSpPr>
        <p:spPr>
          <a:xfrm rot="20423400">
            <a:off x="10853779" y="6110718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FE1B11B-512F-40B9-9319-52384C4DA989}"/>
              </a:ext>
            </a:extLst>
          </p:cNvPr>
          <p:cNvSpPr/>
          <p:nvPr/>
        </p:nvSpPr>
        <p:spPr>
          <a:xfrm>
            <a:off x="10603684" y="3787439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24609E-E417-44D5-BE8E-762873D13718}"/>
              </a:ext>
            </a:extLst>
          </p:cNvPr>
          <p:cNvSpPr/>
          <p:nvPr/>
        </p:nvSpPr>
        <p:spPr>
          <a:xfrm>
            <a:off x="6344696" y="5885151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E31E46F-10BF-407E-9B49-0E49060C4872}"/>
              </a:ext>
            </a:extLst>
          </p:cNvPr>
          <p:cNvSpPr/>
          <p:nvPr/>
        </p:nvSpPr>
        <p:spPr>
          <a:xfrm>
            <a:off x="9032861" y="4129361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326E524-47E4-4420-8CAC-AE96F1C9D0EB}"/>
              </a:ext>
            </a:extLst>
          </p:cNvPr>
          <p:cNvSpPr/>
          <p:nvPr/>
        </p:nvSpPr>
        <p:spPr>
          <a:xfrm>
            <a:off x="9823508" y="2105637"/>
            <a:ext cx="1182848" cy="1096823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Immune cell</a:t>
            </a:r>
            <a:endParaRPr lang="ko-KR" altLang="en-US" sz="8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9639EB9C-6FFC-4A30-8100-F0A8EC0AB827}"/>
              </a:ext>
            </a:extLst>
          </p:cNvPr>
          <p:cNvSpPr/>
          <p:nvPr/>
        </p:nvSpPr>
        <p:spPr>
          <a:xfrm>
            <a:off x="8170877" y="2374525"/>
            <a:ext cx="1386832" cy="128090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Immune cell</a:t>
            </a:r>
            <a:endParaRPr lang="ko-KR" altLang="en-US" sz="1050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DF793349-A4BC-4E5B-B815-1C52092EDEB6}"/>
              </a:ext>
            </a:extLst>
          </p:cNvPr>
          <p:cNvSpPr/>
          <p:nvPr/>
        </p:nvSpPr>
        <p:spPr>
          <a:xfrm>
            <a:off x="5161848" y="5748656"/>
            <a:ext cx="1182848" cy="1096823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31618B-E96E-47B1-ADD7-30CA5C33DC1A}"/>
              </a:ext>
            </a:extLst>
          </p:cNvPr>
          <p:cNvGrpSpPr/>
          <p:nvPr/>
        </p:nvGrpSpPr>
        <p:grpSpPr>
          <a:xfrm>
            <a:off x="9050718" y="1006679"/>
            <a:ext cx="1186647" cy="1705761"/>
            <a:chOff x="9050718" y="1006679"/>
            <a:chExt cx="1186647" cy="1705761"/>
          </a:xfrm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7FE69A9-206E-4158-B2A1-E65296364FBC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DC08690-E123-420C-AA53-E5EE487FBED6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85FC466-C26B-4568-9407-ABB3BD471040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2C1FE8B-202E-47CB-A89E-2FAE0B7851BF}"/>
              </a:ext>
            </a:extLst>
          </p:cNvPr>
          <p:cNvGrpSpPr/>
          <p:nvPr/>
        </p:nvGrpSpPr>
        <p:grpSpPr>
          <a:xfrm rot="2247515">
            <a:off x="11310654" y="1641912"/>
            <a:ext cx="1186647" cy="1705761"/>
            <a:chOff x="9050718" y="1006679"/>
            <a:chExt cx="1186647" cy="170576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398E70B-575F-43F0-8634-DFA20285335B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933261A-F2A0-40C1-8505-B66E85ECF555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B99D4ACE-A440-46FF-9A48-C4DEBCE5E74C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DF6671-BC02-480C-8003-D7B872D0169D}"/>
              </a:ext>
            </a:extLst>
          </p:cNvPr>
          <p:cNvGrpSpPr/>
          <p:nvPr/>
        </p:nvGrpSpPr>
        <p:grpSpPr>
          <a:xfrm rot="3074096">
            <a:off x="3447782" y="5623004"/>
            <a:ext cx="1186647" cy="1705761"/>
            <a:chOff x="9050718" y="1006679"/>
            <a:chExt cx="1186647" cy="1705761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A48BE043-4ECC-482E-8966-70FE19576104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EE41320-8D7E-4863-90F2-D2F6D708025F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A7249FF4-54D5-4D38-9BC4-14EB53B69E8E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DC5BABA-C5C5-49B2-9D4C-FEE6E92069E8}"/>
              </a:ext>
            </a:extLst>
          </p:cNvPr>
          <p:cNvSpPr txBox="1"/>
          <p:nvPr/>
        </p:nvSpPr>
        <p:spPr>
          <a:xfrm>
            <a:off x="5980085" y="5101688"/>
            <a:ext cx="338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APOPTOSIS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612842-8588-44FA-ADAB-E4EC471AEF68}"/>
              </a:ext>
            </a:extLst>
          </p:cNvPr>
          <p:cNvSpPr txBox="1"/>
          <p:nvPr/>
        </p:nvSpPr>
        <p:spPr>
          <a:xfrm>
            <a:off x="418157" y="135264"/>
            <a:ext cx="474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Expected pathway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39023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2F9796-AF51-4EEA-BB44-CB28858C1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1" y="1192449"/>
            <a:ext cx="4790114" cy="33522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1F1538-87C0-4718-B6C3-309B531E35C1}"/>
              </a:ext>
            </a:extLst>
          </p:cNvPr>
          <p:cNvSpPr/>
          <p:nvPr/>
        </p:nvSpPr>
        <p:spPr>
          <a:xfrm>
            <a:off x="3507995" y="4350992"/>
            <a:ext cx="2129407" cy="27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62BEE2-9592-4FA8-9973-76ABA83F4F82}"/>
              </a:ext>
            </a:extLst>
          </p:cNvPr>
          <p:cNvGrpSpPr/>
          <p:nvPr/>
        </p:nvGrpSpPr>
        <p:grpSpPr>
          <a:xfrm>
            <a:off x="6835987" y="1115735"/>
            <a:ext cx="5356013" cy="3749209"/>
            <a:chOff x="6835987" y="1067664"/>
            <a:chExt cx="5356013" cy="374920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425922-D874-4E3C-A974-4A7B3AA4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987" y="1067664"/>
              <a:ext cx="5356013" cy="374920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2A256B-32A9-49A6-8C4B-DAE1D1626E77}"/>
                </a:ext>
              </a:extLst>
            </p:cNvPr>
            <p:cNvSpPr/>
            <p:nvPr/>
          </p:nvSpPr>
          <p:spPr>
            <a:xfrm>
              <a:off x="10536572" y="4546833"/>
              <a:ext cx="1655428" cy="27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69FF73C-4AA2-430B-83CA-33916AE9B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405" y="4801687"/>
              <a:ext cx="165542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8AAF1DD-32F9-476F-819E-60C1C285C08A}"/>
              </a:ext>
            </a:extLst>
          </p:cNvPr>
          <p:cNvSpPr/>
          <p:nvPr/>
        </p:nvSpPr>
        <p:spPr>
          <a:xfrm>
            <a:off x="5385732" y="2990339"/>
            <a:ext cx="947956" cy="197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B95F3-0D85-4DBA-9927-42075C23EA7A}"/>
              </a:ext>
            </a:extLst>
          </p:cNvPr>
          <p:cNvSpPr txBox="1"/>
          <p:nvPr/>
        </p:nvSpPr>
        <p:spPr>
          <a:xfrm>
            <a:off x="192947" y="888562"/>
            <a:ext cx="53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3CDF1-A816-40C9-9062-B193902BB8BB}"/>
              </a:ext>
            </a:extLst>
          </p:cNvPr>
          <p:cNvSpPr txBox="1"/>
          <p:nvPr/>
        </p:nvSpPr>
        <p:spPr>
          <a:xfrm>
            <a:off x="6683587" y="888562"/>
            <a:ext cx="53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B)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FA0A31-2E78-4DF2-95C1-44BBF8EC9E0E}"/>
              </a:ext>
            </a:extLst>
          </p:cNvPr>
          <p:cNvCxnSpPr/>
          <p:nvPr/>
        </p:nvCxnSpPr>
        <p:spPr>
          <a:xfrm>
            <a:off x="391486" y="5050172"/>
            <a:ext cx="114090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1CA382A-C0AB-4E25-A649-D92C28F6C736}"/>
              </a:ext>
            </a:extLst>
          </p:cNvPr>
          <p:cNvSpPr txBox="1"/>
          <p:nvPr/>
        </p:nvSpPr>
        <p:spPr>
          <a:xfrm>
            <a:off x="461394" y="5251508"/>
            <a:ext cx="11409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A) Pink1 k/O cells could have down regulated metabolism due to mitochondria dysfunction and ROS stress</a:t>
            </a:r>
          </a:p>
          <a:p>
            <a:endParaRPr lang="en-US" altLang="ko-KR" sz="1200" dirty="0"/>
          </a:p>
          <a:p>
            <a:r>
              <a:rPr lang="en-US" altLang="ko-KR" sz="1200" dirty="0"/>
              <a:t>B) Inflammation in thyroid due to dead cells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781E6A-F749-410C-B556-82A9E4DD1305}"/>
              </a:ext>
            </a:extLst>
          </p:cNvPr>
          <p:cNvSpPr txBox="1"/>
          <p:nvPr/>
        </p:nvSpPr>
        <p:spPr>
          <a:xfrm>
            <a:off x="391486" y="136256"/>
            <a:ext cx="474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Expected pathway</a:t>
            </a:r>
            <a:endParaRPr lang="ko-KR" altLang="en-US" sz="3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C712A2-3D87-4D5D-8359-59E403FDA2F8}"/>
              </a:ext>
            </a:extLst>
          </p:cNvPr>
          <p:cNvSpPr/>
          <p:nvPr/>
        </p:nvSpPr>
        <p:spPr>
          <a:xfrm>
            <a:off x="9079684" y="2604171"/>
            <a:ext cx="2435604" cy="484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Inflammation</a:t>
            </a:r>
            <a:endParaRPr lang="ko-KR" alt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&quot;허용 안 됨&quot; 기호 1">
            <a:extLst>
              <a:ext uri="{FF2B5EF4-FFF2-40B4-BE49-F238E27FC236}">
                <a16:creationId xmlns:a16="http://schemas.microsoft.com/office/drawing/2014/main" id="{E73FDF7B-FA2A-4B19-932F-027DEB641924}"/>
              </a:ext>
            </a:extLst>
          </p:cNvPr>
          <p:cNvSpPr/>
          <p:nvPr/>
        </p:nvSpPr>
        <p:spPr>
          <a:xfrm>
            <a:off x="2801922" y="1285431"/>
            <a:ext cx="1585519" cy="1335512"/>
          </a:xfrm>
          <a:prstGeom prst="noSmoking">
            <a:avLst>
              <a:gd name="adj" fmla="val 74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CB3E6B-6979-476E-B35C-FC46D1F08AF3}"/>
              </a:ext>
            </a:extLst>
          </p:cNvPr>
          <p:cNvSpPr txBox="1"/>
          <p:nvPr/>
        </p:nvSpPr>
        <p:spPr>
          <a:xfrm>
            <a:off x="208584" y="282387"/>
            <a:ext cx="8653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Immune cell composition </a:t>
            </a:r>
            <a:r>
              <a:rPr lang="en-US" altLang="ko-KR" sz="2800" dirty="0"/>
              <a:t>– </a:t>
            </a:r>
            <a:r>
              <a:rPr lang="en-US" altLang="ko-KR" sz="2000" dirty="0"/>
              <a:t>Pink1 K/O mouse</a:t>
            </a:r>
            <a:endParaRPr lang="en-US" altLang="ko-KR" sz="2400" dirty="0"/>
          </a:p>
          <a:p>
            <a:r>
              <a:rPr lang="en-US" altLang="ko-KR" sz="2400" dirty="0" err="1"/>
              <a:t>quanTIseq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MCPcounter</a:t>
            </a:r>
            <a:endParaRPr lang="en-US" altLang="ko-KR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D82171-7A1C-4B36-BBEA-3BD691FB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295361"/>
            <a:ext cx="6382641" cy="48774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39060F-FE27-48B0-9B42-6BF973852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705" y="1087399"/>
            <a:ext cx="4916296" cy="52464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1E3BD-4152-4EB3-B87D-D841D16F4B8D}"/>
              </a:ext>
            </a:extLst>
          </p:cNvPr>
          <p:cNvSpPr txBox="1"/>
          <p:nvPr/>
        </p:nvSpPr>
        <p:spPr>
          <a:xfrm>
            <a:off x="7736449" y="6333894"/>
            <a:ext cx="418087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   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High possibility of inaccuracy alert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</a:p>
          <a:p>
            <a:pPr algn="ctr"/>
            <a:r>
              <a:rPr lang="it-IT" altLang="ko-KR" sz="1200" b="0" i="0" dirty="0">
                <a:solidFill>
                  <a:srgbClr val="000000"/>
                </a:solidFill>
                <a:effectLst/>
              </a:rPr>
              <a:t>May Inaccuracy occured during gene conversion process</a:t>
            </a:r>
            <a:endParaRPr lang="ko-KR" altLang="en-US" sz="12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BA31243-82FB-47E6-8C72-1DF1C66882D5}"/>
              </a:ext>
            </a:extLst>
          </p:cNvPr>
          <p:cNvCxnSpPr/>
          <p:nvPr/>
        </p:nvCxnSpPr>
        <p:spPr>
          <a:xfrm>
            <a:off x="7105475" y="1702965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CA8DA2-AA92-4989-95E7-713DD9775CA4}"/>
              </a:ext>
            </a:extLst>
          </p:cNvPr>
          <p:cNvCxnSpPr/>
          <p:nvPr/>
        </p:nvCxnSpPr>
        <p:spPr>
          <a:xfrm>
            <a:off x="8616892" y="1702965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DC4E9A2-7BD9-4D64-A9CF-D7F3E68B2CC2}"/>
              </a:ext>
            </a:extLst>
          </p:cNvPr>
          <p:cNvCxnSpPr/>
          <p:nvPr/>
        </p:nvCxnSpPr>
        <p:spPr>
          <a:xfrm>
            <a:off x="10143688" y="1702965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FED848-80FC-42C8-935A-EB2C5B41D2FA}"/>
              </a:ext>
            </a:extLst>
          </p:cNvPr>
          <p:cNvCxnSpPr/>
          <p:nvPr/>
        </p:nvCxnSpPr>
        <p:spPr>
          <a:xfrm>
            <a:off x="7105475" y="2971101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6C7D82-F559-4580-BCFF-D071069D01CF}"/>
              </a:ext>
            </a:extLst>
          </p:cNvPr>
          <p:cNvCxnSpPr/>
          <p:nvPr/>
        </p:nvCxnSpPr>
        <p:spPr>
          <a:xfrm>
            <a:off x="8625281" y="2971101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876615-7FE3-4398-B848-0A4451C497C2}"/>
              </a:ext>
            </a:extLst>
          </p:cNvPr>
          <p:cNvCxnSpPr/>
          <p:nvPr/>
        </p:nvCxnSpPr>
        <p:spPr>
          <a:xfrm>
            <a:off x="10143688" y="2972499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2CBF931-68B5-4B12-8E55-9DD7CC7CFA34}"/>
              </a:ext>
            </a:extLst>
          </p:cNvPr>
          <p:cNvCxnSpPr/>
          <p:nvPr/>
        </p:nvCxnSpPr>
        <p:spPr>
          <a:xfrm>
            <a:off x="7105475" y="4237838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AB7EB4-C09A-4DB7-B4A7-1F3809E0505B}"/>
              </a:ext>
            </a:extLst>
          </p:cNvPr>
          <p:cNvCxnSpPr/>
          <p:nvPr/>
        </p:nvCxnSpPr>
        <p:spPr>
          <a:xfrm>
            <a:off x="8625281" y="4237838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1FC96FA-5842-4F37-B4DE-AA6E3D6A04A9}"/>
              </a:ext>
            </a:extLst>
          </p:cNvPr>
          <p:cNvCxnSpPr/>
          <p:nvPr/>
        </p:nvCxnSpPr>
        <p:spPr>
          <a:xfrm>
            <a:off x="10143688" y="4237838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55B603F-25C7-42B9-9272-CDEB789E6EB3}"/>
              </a:ext>
            </a:extLst>
          </p:cNvPr>
          <p:cNvCxnSpPr/>
          <p:nvPr/>
        </p:nvCxnSpPr>
        <p:spPr>
          <a:xfrm>
            <a:off x="7105475" y="5496187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DD836B-37EF-4ECF-AAF7-E6CC7E2C6B2C}"/>
              </a:ext>
            </a:extLst>
          </p:cNvPr>
          <p:cNvCxnSpPr/>
          <p:nvPr/>
        </p:nvCxnSpPr>
        <p:spPr>
          <a:xfrm>
            <a:off x="8625281" y="5496187"/>
            <a:ext cx="144290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7F2E63-E97C-4BCC-8F80-277E281B1B5E}"/>
              </a:ext>
            </a:extLst>
          </p:cNvPr>
          <p:cNvSpPr txBox="1"/>
          <p:nvPr/>
        </p:nvSpPr>
        <p:spPr>
          <a:xfrm>
            <a:off x="5354742" y="6211669"/>
            <a:ext cx="31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Gene</a:t>
            </a:r>
            <a:r>
              <a:rPr lang="ko-KR" altLang="en-US" sz="1200" dirty="0"/>
              <a:t> </a:t>
            </a:r>
            <a:r>
              <a:rPr lang="en-US" altLang="ko-KR" sz="1200" dirty="0"/>
              <a:t>#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22996 -&gt; 15891</a:t>
            </a:r>
          </a:p>
          <a:p>
            <a:r>
              <a:rPr lang="en-US" altLang="ko-KR" sz="1200" dirty="0"/>
              <a:t>Rik, Gm something # : 5819</a:t>
            </a:r>
          </a:p>
          <a:p>
            <a:r>
              <a:rPr lang="en-US" altLang="ko-KR" sz="1200" dirty="0"/>
              <a:t>LM22 missing : 72/547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0271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CB3E6B-6979-476E-B35C-FC46D1F08AF3}"/>
              </a:ext>
            </a:extLst>
          </p:cNvPr>
          <p:cNvSpPr txBox="1"/>
          <p:nvPr/>
        </p:nvSpPr>
        <p:spPr>
          <a:xfrm>
            <a:off x="208584" y="282387"/>
            <a:ext cx="8653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Immune cell composition </a:t>
            </a:r>
            <a:r>
              <a:rPr lang="en-US" altLang="ko-KR" sz="2800" dirty="0"/>
              <a:t>– </a:t>
            </a:r>
            <a:r>
              <a:rPr lang="en-US" altLang="ko-KR" sz="2000" dirty="0"/>
              <a:t>Pink1 K/O mouse</a:t>
            </a:r>
            <a:endParaRPr lang="en-US" altLang="ko-KR" sz="2800" dirty="0"/>
          </a:p>
          <a:p>
            <a:r>
              <a:rPr lang="en-US" altLang="ko-KR" sz="2400" dirty="0"/>
              <a:t>CIBERSORT - Heatmap</a:t>
            </a:r>
            <a:endParaRPr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18DFC0-107F-462F-B690-AFB03F6D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565"/>
            <a:ext cx="12192000" cy="21932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16A856-55F7-4515-A1D8-F07749B732D7}"/>
              </a:ext>
            </a:extLst>
          </p:cNvPr>
          <p:cNvSpPr/>
          <p:nvPr/>
        </p:nvSpPr>
        <p:spPr>
          <a:xfrm>
            <a:off x="10590027" y="2594344"/>
            <a:ext cx="510363" cy="18819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287DD3-603F-4598-AB6A-5404A709B43E}"/>
              </a:ext>
            </a:extLst>
          </p:cNvPr>
          <p:cNvSpPr txBox="1"/>
          <p:nvPr/>
        </p:nvSpPr>
        <p:spPr>
          <a:xfrm>
            <a:off x="7736449" y="6333894"/>
            <a:ext cx="418087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   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High possibility of inaccuracy alert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</a:p>
          <a:p>
            <a:pPr algn="ctr"/>
            <a:r>
              <a:rPr lang="it-IT" altLang="ko-KR" sz="1200" b="0" i="0" dirty="0">
                <a:solidFill>
                  <a:srgbClr val="000000"/>
                </a:solidFill>
                <a:effectLst/>
              </a:rPr>
              <a:t>May Inaccuracy occured during gene conversion process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31F1F1-3C90-482E-8D7F-94EBA94C226C}"/>
              </a:ext>
            </a:extLst>
          </p:cNvPr>
          <p:cNvSpPr/>
          <p:nvPr/>
        </p:nvSpPr>
        <p:spPr>
          <a:xfrm>
            <a:off x="7304568" y="2501454"/>
            <a:ext cx="659218" cy="2067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Two Types of Macrophages: M1 and M2 Macrophages - Cusabio">
            <a:extLst>
              <a:ext uri="{FF2B5EF4-FFF2-40B4-BE49-F238E27FC236}">
                <a16:creationId xmlns:a16="http://schemas.microsoft.com/office/drawing/2014/main" id="{97336F13-13B8-4363-AC66-8836F042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489" y="72131"/>
            <a:ext cx="4569272" cy="233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919A9-77A6-4579-A997-13CEEC82C4A5}"/>
              </a:ext>
            </a:extLst>
          </p:cNvPr>
          <p:cNvSpPr txBox="1"/>
          <p:nvPr/>
        </p:nvSpPr>
        <p:spPr>
          <a:xfrm>
            <a:off x="5354742" y="6211669"/>
            <a:ext cx="31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Gene</a:t>
            </a:r>
            <a:r>
              <a:rPr lang="ko-KR" altLang="en-US" sz="1200" dirty="0"/>
              <a:t> </a:t>
            </a:r>
            <a:r>
              <a:rPr lang="en-US" altLang="ko-KR" sz="1200" dirty="0"/>
              <a:t>#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22996 -&gt; 15891</a:t>
            </a:r>
          </a:p>
          <a:p>
            <a:r>
              <a:rPr lang="en-US" altLang="ko-KR" sz="1200" dirty="0"/>
              <a:t>Rik, Gm something # : 5819</a:t>
            </a:r>
          </a:p>
          <a:p>
            <a:r>
              <a:rPr lang="en-US" altLang="ko-KR" sz="1200" dirty="0"/>
              <a:t>LM22 missing : 72/547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272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CB3E6B-6979-476E-B35C-FC46D1F08AF3}"/>
              </a:ext>
            </a:extLst>
          </p:cNvPr>
          <p:cNvSpPr txBox="1"/>
          <p:nvPr/>
        </p:nvSpPr>
        <p:spPr>
          <a:xfrm>
            <a:off x="208584" y="282387"/>
            <a:ext cx="86538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Immune cell composition </a:t>
            </a:r>
            <a:r>
              <a:rPr lang="en-US" altLang="ko-KR" sz="2800" dirty="0"/>
              <a:t>– </a:t>
            </a:r>
            <a:r>
              <a:rPr lang="en-US" altLang="ko-KR" sz="2000" dirty="0"/>
              <a:t>Pink1 K/O mouse</a:t>
            </a:r>
            <a:endParaRPr lang="en-US" altLang="ko-KR" sz="2800" dirty="0"/>
          </a:p>
          <a:p>
            <a:r>
              <a:rPr lang="en-US" altLang="ko-KR" sz="2400" dirty="0"/>
              <a:t>CIBERSORT – Bar plot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F8348-A07A-4A61-BBCA-AD1AA17EC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5"/>
          <a:stretch/>
        </p:blipFill>
        <p:spPr>
          <a:xfrm>
            <a:off x="1228725" y="1181100"/>
            <a:ext cx="9667875" cy="449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C97D93-BEB5-462D-8E29-F74E20E0A065}"/>
              </a:ext>
            </a:extLst>
          </p:cNvPr>
          <p:cNvSpPr txBox="1"/>
          <p:nvPr/>
        </p:nvSpPr>
        <p:spPr>
          <a:xfrm>
            <a:off x="7736449" y="6333894"/>
            <a:ext cx="418087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   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  <a:r>
              <a:rPr lang="en-US" altLang="ko-KR" sz="1200" b="0" i="0" dirty="0">
                <a:solidFill>
                  <a:srgbClr val="FF0000"/>
                </a:solidFill>
                <a:effectLst/>
              </a:rPr>
              <a:t> High possibility of inaccuracy alert </a:t>
            </a:r>
            <a:r>
              <a:rPr lang="en-US" altLang="ko-KR" sz="1200" b="1" i="0" dirty="0">
                <a:solidFill>
                  <a:srgbClr val="FF0000"/>
                </a:solidFill>
                <a:effectLst/>
              </a:rPr>
              <a:t>!</a:t>
            </a:r>
          </a:p>
          <a:p>
            <a:pPr algn="ctr"/>
            <a:r>
              <a:rPr lang="it-IT" altLang="ko-KR" sz="1200" b="0" i="0" dirty="0">
                <a:solidFill>
                  <a:srgbClr val="000000"/>
                </a:solidFill>
                <a:effectLst/>
              </a:rPr>
              <a:t>May Inaccuracy occured during gene conversion process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91E35-28E5-4E84-986D-954A77B6F9FA}"/>
              </a:ext>
            </a:extLst>
          </p:cNvPr>
          <p:cNvSpPr txBox="1"/>
          <p:nvPr/>
        </p:nvSpPr>
        <p:spPr>
          <a:xfrm>
            <a:off x="5354742" y="6211669"/>
            <a:ext cx="31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Gene</a:t>
            </a:r>
            <a:r>
              <a:rPr lang="ko-KR" altLang="en-US" sz="1200" dirty="0"/>
              <a:t> </a:t>
            </a:r>
            <a:r>
              <a:rPr lang="en-US" altLang="ko-KR" sz="1200" dirty="0"/>
              <a:t>#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22996 -&gt; 15891</a:t>
            </a:r>
          </a:p>
          <a:p>
            <a:r>
              <a:rPr lang="en-US" altLang="ko-KR" sz="1200" dirty="0"/>
              <a:t>Rik, Gm something # : 5819</a:t>
            </a:r>
          </a:p>
          <a:p>
            <a:r>
              <a:rPr lang="en-US" altLang="ko-KR" sz="1200" dirty="0"/>
              <a:t>LM22 missing : 72/547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9143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B86BCE-6F57-4D51-908F-EB37CCDD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84" y="125333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Parkin independent mitophagy pathway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ROS derived mitophagy, autophagy, apoptosis pathway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What’s going on immune cells ?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D0ABD-3C52-4877-841E-50B7E32C674C}"/>
              </a:ext>
            </a:extLst>
          </p:cNvPr>
          <p:cNvSpPr txBox="1"/>
          <p:nvPr/>
        </p:nvSpPr>
        <p:spPr>
          <a:xfrm>
            <a:off x="208584" y="282387"/>
            <a:ext cx="86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So.. I’m </a:t>
            </a:r>
            <a:r>
              <a:rPr lang="en-US" altLang="ko-KR" sz="3600" b="1" dirty="0" err="1"/>
              <a:t>gonna</a:t>
            </a:r>
            <a:r>
              <a:rPr lang="en-US" altLang="ko-KR" sz="3600" b="1" dirty="0"/>
              <a:t> do…..</a:t>
            </a:r>
            <a:endParaRPr lang="en-US" altLang="ko-KR" sz="3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3A2415-EB29-468F-B39D-340140BE9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4273"/>
            <a:ext cx="6233020" cy="331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E18F9-92B5-4970-9FB5-37998099216C}"/>
              </a:ext>
            </a:extLst>
          </p:cNvPr>
          <p:cNvSpPr txBox="1"/>
          <p:nvPr/>
        </p:nvSpPr>
        <p:spPr>
          <a:xfrm>
            <a:off x="9403801" y="6143018"/>
            <a:ext cx="278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u="none" strike="noStrike" dirty="0">
                <a:effectLst/>
                <a:latin typeface="NexusSans"/>
              </a:rPr>
              <a:t>James Harris et al,. 2017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5DD57-C3EC-48B4-8157-E05DB1C4DEF8}"/>
              </a:ext>
            </a:extLst>
          </p:cNvPr>
          <p:cNvSpPr txBox="1"/>
          <p:nvPr/>
        </p:nvSpPr>
        <p:spPr>
          <a:xfrm>
            <a:off x="6097398" y="4451954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23232"/>
                </a:solidFill>
                <a:effectLst/>
                <a:latin typeface="NexusSerif"/>
              </a:rPr>
              <a:t> in the absence of functional autophagic machinery, damaged mitochondria can release reactive oxygen species (</a:t>
            </a:r>
            <a:r>
              <a:rPr lang="en-US" altLang="ko-KR" dirty="0">
                <a:solidFill>
                  <a:srgbClr val="0C7DBB"/>
                </a:solidFill>
                <a:latin typeface="NexusSerif"/>
              </a:rPr>
              <a:t>ROS</a:t>
            </a:r>
            <a:r>
              <a:rPr lang="en-US" altLang="ko-KR" b="0" i="0" dirty="0">
                <a:solidFill>
                  <a:srgbClr val="323232"/>
                </a:solidFill>
                <a:effectLst/>
                <a:latin typeface="NexusSerif"/>
              </a:rPr>
              <a:t>) and DNA (</a:t>
            </a:r>
            <a:r>
              <a:rPr lang="en-US" altLang="ko-KR" b="0" i="0" dirty="0" err="1">
                <a:solidFill>
                  <a:srgbClr val="323232"/>
                </a:solidFill>
                <a:effectLst/>
                <a:latin typeface="NexusSerif"/>
              </a:rPr>
              <a:t>mtDNA</a:t>
            </a:r>
            <a:r>
              <a:rPr lang="en-US" altLang="ko-KR" b="0" i="0" dirty="0">
                <a:solidFill>
                  <a:srgbClr val="323232"/>
                </a:solidFill>
                <a:effectLst/>
                <a:latin typeface="NexusSerif"/>
              </a:rPr>
              <a:t>) that can further activate inflammasomes. This leads to activation of </a:t>
            </a:r>
            <a:r>
              <a:rPr lang="en-US" altLang="ko-KR" b="0" i="0" u="none" strike="noStrike" dirty="0">
                <a:solidFill>
                  <a:srgbClr val="0C7DBB"/>
                </a:solidFill>
                <a:effectLst/>
                <a:latin typeface="NexusSerif"/>
              </a:rPr>
              <a:t>caspase-1</a:t>
            </a:r>
            <a:r>
              <a:rPr lang="en-US" altLang="ko-KR" b="0" i="0" dirty="0">
                <a:solidFill>
                  <a:srgbClr val="323232"/>
                </a:solidFill>
                <a:effectLst/>
                <a:latin typeface="NexusSerif"/>
              </a:rPr>
              <a:t>, which can process </a:t>
            </a:r>
            <a:r>
              <a:rPr lang="en-US" altLang="ko-KR" dirty="0">
                <a:solidFill>
                  <a:srgbClr val="0C7DBB"/>
                </a:solidFill>
                <a:latin typeface="NexusSerif"/>
              </a:rPr>
              <a:t>pro-IL-1β</a:t>
            </a:r>
            <a:r>
              <a:rPr lang="en-US" altLang="ko-KR" b="0" i="0" dirty="0">
                <a:solidFill>
                  <a:srgbClr val="323232"/>
                </a:solidFill>
                <a:effectLst/>
                <a:latin typeface="NexusSerif"/>
              </a:rPr>
              <a:t> into the mature bioactive cytokine.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104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449D68-4819-4CE5-A968-A9658C94D74C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Normal tissue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A79C5-26FC-4ECD-A9CD-CBBFF8405C10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7.02e-5</a:t>
            </a:r>
            <a:endParaRPr lang="ko-KR" altLang="en-US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66D973-A15E-467C-BC21-65E8C6D54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82" y="1078825"/>
            <a:ext cx="3896269" cy="51251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296BB0-0FF7-4F14-B6C4-D661D4BB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33" y="1078824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56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712467-5579-4D15-9E0A-4C5DC02619B8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Cancer(all) tissue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3646C-2AE2-4C5B-A352-C68D29743529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3.99e-5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38160C-0847-4B37-B041-195B57226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33" y="1078824"/>
            <a:ext cx="3896269" cy="51251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B8CB936-F302-4DDE-B253-07DE32AF9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42" y="1078824"/>
            <a:ext cx="3896269" cy="51251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987A5B-5F1C-43C8-8D1A-57280BA62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42" y="1078823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772398-55FA-4C4C-A710-C31E30D4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" y="1934016"/>
            <a:ext cx="6205698" cy="370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B1F3A0-7550-4E0C-8576-2CA4F2CE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83" y="1679697"/>
            <a:ext cx="5187979" cy="42142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F3A8F9D-8BB3-4EBE-9B82-BE0A319722B3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RNA sequencing - </a:t>
            </a:r>
            <a:r>
              <a:rPr lang="en-US" altLang="ko-KR" sz="4400" dirty="0"/>
              <a:t>information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0575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E29071-3593-4164-8BB6-09AA43B714A4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Cancer(FA/miFTC) tissue comparison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C6297-D5E4-4E7D-9744-E4A593AE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20" y="1078825"/>
            <a:ext cx="3896269" cy="5125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78443-83FC-4093-93E0-6DB089CB3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1" y="1078824"/>
            <a:ext cx="3896269" cy="5125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D2874-5692-4DE0-9D16-0C9255366596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0.448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5228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D22BA-CEA4-4783-AD84-AEB1AD13406B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Cancer(FA only) tissue comparison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AD9F00-4D98-439A-A04D-DE5B6FAC2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52" y="1078825"/>
            <a:ext cx="4277322" cy="51251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2A72CF-AD9E-403F-81DD-604685B4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8" y="1078825"/>
            <a:ext cx="4277322" cy="5125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ACFDB8-88D8-4D8D-AB58-BA5CFFF94467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0.821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5055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D22BA-CEA4-4783-AD84-AEB1AD13406B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Cancer(miFTC only) tissue comparison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9888-0DCA-46EC-A1D9-8F119236452E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0.821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18D031-69DF-40C6-9794-1CE466DD3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98" y="1068191"/>
            <a:ext cx="3896269" cy="51251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CC6785-811E-4305-8146-AF774D90D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45" y="1068191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9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9F49D6-E038-4F5C-A051-5FAFAC355A49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Cancer(FVPTC) tissue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8A59C-46C3-4CB8-A2B6-B5E4D9849F10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0.00621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6A0631-B9F3-4488-BADE-CC7B4023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00" y="1068192"/>
            <a:ext cx="3896269" cy="5125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F062D5-2534-4A01-BC1A-9692152A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84" y="1068192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5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B5917C-FD49-4046-93B4-B31CF299E46E}"/>
              </a:ext>
            </a:extLst>
          </p:cNvPr>
          <p:cNvSpPr txBox="1"/>
          <p:nvPr/>
        </p:nvSpPr>
        <p:spPr>
          <a:xfrm>
            <a:off x="196553" y="247828"/>
            <a:ext cx="86538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Cancer(PTC) tissue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92AD2-E7A2-4FE0-9FE1-BC28AAAEA585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0.0898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45949-8436-4A43-ABE3-7461D48FF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78" y="1058680"/>
            <a:ext cx="3896269" cy="5125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B2ADE2-0194-4F4E-A7B3-800E82870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09" y="1048047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31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77C3A2-8233-4D27-B148-134AFE9B0A76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Summary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8DF80A-8D25-4316-BACB-3E89EAAE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6" y="1176810"/>
            <a:ext cx="7678222" cy="512516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8865BCC-A0FD-4DDA-8C9C-90DC7A0CE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8893"/>
              </p:ext>
            </p:extLst>
          </p:nvPr>
        </p:nvGraphicFramePr>
        <p:xfrm>
          <a:off x="8173402" y="2187249"/>
          <a:ext cx="3747252" cy="248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427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419450">
                  <a:extLst>
                    <a:ext uri="{9D8B030D-6E8A-4147-A177-3AD203B41FA5}">
                      <a16:colId xmlns:a16="http://schemas.microsoft.com/office/drawing/2014/main" val="93012375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392216507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124023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3180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no-LT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 p-value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7.02e-05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0.000351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8.21e-01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0.821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miFTC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1.29e-01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0.2694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FVPTC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6.21e-03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0.02484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8.98e-02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0.2694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6FE25B9-21AF-41C1-A159-3D65DFEA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176810"/>
            <a:ext cx="767822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1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824711-A5A4-469C-B6E5-D91464F0E8D5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Summary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55CCEF1-72A4-4EB3-83B1-1F22A3257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10783"/>
              </p:ext>
            </p:extLst>
          </p:nvPr>
        </p:nvGraphicFramePr>
        <p:xfrm>
          <a:off x="8173402" y="2187249"/>
          <a:ext cx="3344682" cy="2050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661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520829">
                  <a:extLst>
                    <a:ext uri="{9D8B030D-6E8A-4147-A177-3AD203B41FA5}">
                      <a16:colId xmlns:a16="http://schemas.microsoft.com/office/drawing/2014/main" val="930123755"/>
                    </a:ext>
                  </a:extLst>
                </a:gridCol>
                <a:gridCol w="943135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196057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3180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 p-value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FA</a:t>
                      </a:r>
                    </a:p>
                  </a:txBody>
                  <a:tcPr marL="9525" marR="9525" marT="9525" marB="0" anchor="ctr">
                    <a:solidFill>
                      <a:srgbClr val="D149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4.30e-04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0.00086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miFTC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7.86e-05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0.000236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FVPTC</a:t>
                      </a:r>
                    </a:p>
                  </a:txBody>
                  <a:tcPr marL="9525" marR="9525" marT="9525" marB="0" anchor="ctr">
                    <a:solidFill>
                      <a:srgbClr val="66A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4.72e-01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0.472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PTC</a:t>
                      </a:r>
                    </a:p>
                  </a:txBody>
                  <a:tcPr marL="9525" marR="9525" marT="9525" marB="0" anchor="ctr">
                    <a:solidFill>
                      <a:srgbClr val="2E40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4.85e-05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0.000194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8A0DFE-468E-4ECE-8A2C-F30713755FEB}"/>
              </a:ext>
            </a:extLst>
          </p:cNvPr>
          <p:cNvSpPr txBox="1"/>
          <p:nvPr/>
        </p:nvSpPr>
        <p:spPr>
          <a:xfrm>
            <a:off x="8156681" y="4272646"/>
            <a:ext cx="1465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Normal : 81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BDE0BC-0C4D-461D-8C51-BFB9F91FC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8" y="1201976"/>
            <a:ext cx="7706801" cy="51251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22101D-A0E6-47AB-B2E8-5FFCA80B5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8" y="1201976"/>
            <a:ext cx="770680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6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9398A-74CF-4142-98FB-13A76019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7" y="1201976"/>
            <a:ext cx="7706801" cy="5125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F49F9-E185-40D4-B70E-5F2E79C3EC2C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Summary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D24930-23C4-4A0F-9F7C-C2A3FA501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396366"/>
              </p:ext>
            </p:extLst>
          </p:nvPr>
        </p:nvGraphicFramePr>
        <p:xfrm>
          <a:off x="8173401" y="2187249"/>
          <a:ext cx="3467054" cy="248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995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472741">
                  <a:extLst>
                    <a:ext uri="{9D8B030D-6E8A-4147-A177-3AD203B41FA5}">
                      <a16:colId xmlns:a16="http://schemas.microsoft.com/office/drawing/2014/main" val="930123755"/>
                    </a:ext>
                  </a:extLst>
                </a:gridCol>
                <a:gridCol w="955798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325520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3180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 p-value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>
                    <a:solidFill>
                      <a:srgbClr val="0079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1.16e-01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2.32e-01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471341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</a:t>
                      </a:r>
                    </a:p>
                  </a:txBody>
                  <a:tcPr marL="9525" marR="9525" marT="9525" marB="0" anchor="ctr">
                    <a:solidFill>
                      <a:srgbClr val="D149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1.00e-03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4.00e-03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miFTC </a:t>
                      </a:r>
                    </a:p>
                  </a:txBody>
                  <a:tcPr marL="9525" marR="9525" marT="9525" marB="0" anchor="ctr">
                    <a:solidFill>
                      <a:srgbClr val="EDAE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74.35e-04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2.00e-03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FVPTC</a:t>
                      </a:r>
                    </a:p>
                  </a:txBody>
                  <a:tcPr marL="9525" marR="9525" marT="9525" marB="0" anchor="ctr">
                    <a:solidFill>
                      <a:srgbClr val="66A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6.94e-01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6.94e-01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PTC</a:t>
                      </a:r>
                    </a:p>
                  </a:txBody>
                  <a:tcPr marL="9525" marR="9525" marT="9525" marB="0" anchor="ctr">
                    <a:solidFill>
                      <a:srgbClr val="2E40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1.86e-09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9.30e-09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BEBAA9-CADB-45F9-9F83-B5E54295CB25}"/>
              </a:ext>
            </a:extLst>
          </p:cNvPr>
          <p:cNvSpPr txBox="1"/>
          <p:nvPr/>
        </p:nvSpPr>
        <p:spPr>
          <a:xfrm>
            <a:off x="8173402" y="4809899"/>
            <a:ext cx="1465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Total : 261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7A066E-6A18-42EA-BF6A-6AF586EAA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3" y="1201976"/>
            <a:ext cx="770680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2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12FB90-4F18-4DE2-BEE0-42DDA74840EA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 err="1"/>
              <a:t>GTEx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F45E2-CC4A-4C17-B05C-58616564FA79}"/>
              </a:ext>
            </a:extLst>
          </p:cNvPr>
          <p:cNvSpPr txBox="1"/>
          <p:nvPr/>
        </p:nvSpPr>
        <p:spPr>
          <a:xfrm>
            <a:off x="10726452" y="6268695"/>
            <a:ext cx="146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No-LT : 568</a:t>
            </a:r>
          </a:p>
          <a:p>
            <a:r>
              <a:rPr lang="en-US" altLang="ko-KR" sz="1200" dirty="0"/>
              <a:t># LT : 47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B65F4D-70E8-48AA-AD43-281DF4B57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16" y="985496"/>
            <a:ext cx="6392167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8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4F5422-2485-4630-BBDD-70B0FB81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1"/>
          <a:stretch/>
        </p:blipFill>
        <p:spPr>
          <a:xfrm>
            <a:off x="391792" y="1931665"/>
            <a:ext cx="5891563" cy="478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3B9B7D-9CE2-4344-AF8E-D17F072AF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5"/>
          <a:stretch/>
        </p:blipFill>
        <p:spPr>
          <a:xfrm>
            <a:off x="6618914" y="1971412"/>
            <a:ext cx="4886544" cy="166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60122-8647-4288-9C7A-29CA83FDDEAF}"/>
              </a:ext>
            </a:extLst>
          </p:cNvPr>
          <p:cNvSpPr txBox="1"/>
          <p:nvPr/>
        </p:nvSpPr>
        <p:spPr>
          <a:xfrm>
            <a:off x="6774809" y="1651010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Total read bases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C981DF-AEAD-43DF-9746-B9C696C70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09" y="3908938"/>
            <a:ext cx="4730649" cy="1550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B5641-69D4-44F9-B3F3-7115B35FAB9F}"/>
              </a:ext>
            </a:extLst>
          </p:cNvPr>
          <p:cNvSpPr txBox="1"/>
          <p:nvPr/>
        </p:nvSpPr>
        <p:spPr>
          <a:xfrm>
            <a:off x="6774809" y="3537783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Total reads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D5D2B-C7E1-4B6A-9A85-B1DBA56E4B12}"/>
              </a:ext>
            </a:extLst>
          </p:cNvPr>
          <p:cNvSpPr txBox="1"/>
          <p:nvPr/>
        </p:nvSpPr>
        <p:spPr>
          <a:xfrm>
            <a:off x="652243" y="1651010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 of data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EA4627-BD02-4CC0-A4EF-FF2940C2474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RNA sequencing – </a:t>
            </a:r>
            <a:r>
              <a:rPr lang="en-US" altLang="ko-KR" sz="3600" dirty="0"/>
              <a:t>summary of data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0084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D96EB3-01A8-4142-A184-BE592DA4D634}"/>
              </a:ext>
            </a:extLst>
          </p:cNvPr>
          <p:cNvSpPr/>
          <p:nvPr/>
        </p:nvSpPr>
        <p:spPr>
          <a:xfrm>
            <a:off x="301083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QC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D85A28-F44C-49AB-ACFD-A2CC25191768}"/>
              </a:ext>
            </a:extLst>
          </p:cNvPr>
          <p:cNvSpPr/>
          <p:nvPr/>
        </p:nvSpPr>
        <p:spPr>
          <a:xfrm>
            <a:off x="2683727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Alignment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3CDBA2-085A-4A4F-B669-9FEB8EAC6D91}"/>
              </a:ext>
            </a:extLst>
          </p:cNvPr>
          <p:cNvSpPr/>
          <p:nvPr/>
        </p:nvSpPr>
        <p:spPr>
          <a:xfrm>
            <a:off x="5066371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Expression call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A7C30-33D8-4E0D-8EF1-0906D072C49A}"/>
              </a:ext>
            </a:extLst>
          </p:cNvPr>
          <p:cNvSpPr/>
          <p:nvPr/>
        </p:nvSpPr>
        <p:spPr>
          <a:xfrm>
            <a:off x="7449015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33B316-F399-44F5-A707-11E45B837760}"/>
              </a:ext>
            </a:extLst>
          </p:cNvPr>
          <p:cNvSpPr/>
          <p:nvPr/>
        </p:nvSpPr>
        <p:spPr>
          <a:xfrm>
            <a:off x="9831659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21B99C5-A789-4663-B28F-B956DD1D4E07}"/>
              </a:ext>
            </a:extLst>
          </p:cNvPr>
          <p:cNvSpPr/>
          <p:nvPr/>
        </p:nvSpPr>
        <p:spPr>
          <a:xfrm>
            <a:off x="2297151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B655C40-E150-4A56-AFCC-353957087735}"/>
              </a:ext>
            </a:extLst>
          </p:cNvPr>
          <p:cNvSpPr/>
          <p:nvPr/>
        </p:nvSpPr>
        <p:spPr>
          <a:xfrm>
            <a:off x="4698380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2F8F-76DF-463D-A53C-BD2B8E4301EE}"/>
              </a:ext>
            </a:extLst>
          </p:cNvPr>
          <p:cNvSpPr/>
          <p:nvPr/>
        </p:nvSpPr>
        <p:spPr>
          <a:xfrm>
            <a:off x="7099609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5E7B11-FD6E-4880-9FC8-3133F9C08FDE}"/>
              </a:ext>
            </a:extLst>
          </p:cNvPr>
          <p:cNvSpPr/>
          <p:nvPr/>
        </p:nvSpPr>
        <p:spPr>
          <a:xfrm>
            <a:off x="9500838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F44685-ADFE-4F10-AE14-CB81F44843C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Analysis pipeline</a:t>
            </a:r>
            <a:endParaRPr lang="ko-KR" altLang="en-US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6641A85-335A-4DFB-995B-DEC390F978DD}"/>
              </a:ext>
            </a:extLst>
          </p:cNvPr>
          <p:cNvSpPr/>
          <p:nvPr/>
        </p:nvSpPr>
        <p:spPr>
          <a:xfrm rot="5400000">
            <a:off x="90582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394C034-1D7B-4579-AF82-274035216E74}"/>
              </a:ext>
            </a:extLst>
          </p:cNvPr>
          <p:cNvSpPr/>
          <p:nvPr/>
        </p:nvSpPr>
        <p:spPr>
          <a:xfrm rot="5400000">
            <a:off x="3324243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6F22F1B-6E88-44D3-8227-8D82A077EF92}"/>
              </a:ext>
            </a:extLst>
          </p:cNvPr>
          <p:cNvSpPr/>
          <p:nvPr/>
        </p:nvSpPr>
        <p:spPr>
          <a:xfrm rot="5400000">
            <a:off x="5742664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958216-AB55-4AC3-B461-00FD4BEC5CF0}"/>
              </a:ext>
            </a:extLst>
          </p:cNvPr>
          <p:cNvSpPr/>
          <p:nvPr/>
        </p:nvSpPr>
        <p:spPr>
          <a:xfrm rot="5400000">
            <a:off x="812763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57673EB-B4D2-48A6-BB25-A94E189350A1}"/>
              </a:ext>
            </a:extLst>
          </p:cNvPr>
          <p:cNvSpPr/>
          <p:nvPr/>
        </p:nvSpPr>
        <p:spPr>
          <a:xfrm rot="5400000">
            <a:off x="10479147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4E795B-D61E-414B-B862-46973A91B288}"/>
              </a:ext>
            </a:extLst>
          </p:cNvPr>
          <p:cNvSpPr/>
          <p:nvPr/>
        </p:nvSpPr>
        <p:spPr>
          <a:xfrm>
            <a:off x="265304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FastQC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Trimmomatic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SortmeRNA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027777-A99E-4632-8711-778492F900EB}"/>
              </a:ext>
            </a:extLst>
          </p:cNvPr>
          <p:cNvSpPr/>
          <p:nvPr/>
        </p:nvSpPr>
        <p:spPr>
          <a:xfrm>
            <a:off x="2683725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</a:t>
            </a:r>
          </a:p>
          <a:p>
            <a:pPr algn="ctr"/>
            <a:r>
              <a:rPr lang="en-US" altLang="ko-KR" dirty="0" err="1"/>
              <a:t>RseqC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62D19C-68C7-46F9-AD89-A137188A72D8}"/>
              </a:ext>
            </a:extLst>
          </p:cNvPr>
          <p:cNvSpPr/>
          <p:nvPr/>
        </p:nvSpPr>
        <p:spPr>
          <a:xfrm>
            <a:off x="5102146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HTseq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3097-87C9-41A5-916E-DA6027D69F84}"/>
              </a:ext>
            </a:extLst>
          </p:cNvPr>
          <p:cNvSpPr/>
          <p:nvPr/>
        </p:nvSpPr>
        <p:spPr>
          <a:xfrm>
            <a:off x="7520567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DEseq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E29A2-9742-43E1-9045-86297EF0F44F}"/>
              </a:ext>
            </a:extLst>
          </p:cNvPr>
          <p:cNvSpPr/>
          <p:nvPr/>
        </p:nvSpPr>
        <p:spPr>
          <a:xfrm>
            <a:off x="9938988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Plotting - </a:t>
            </a:r>
            <a:r>
              <a:rPr lang="en-US" altLang="ko-KR" sz="1600" dirty="0" err="1"/>
              <a:t>ggplot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sz="1200" dirty="0"/>
              <a:t>Volcano, Heatmap…</a:t>
            </a:r>
            <a:r>
              <a:rPr lang="en-US" altLang="ko-KR" sz="1200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B7E52DA-AF00-4783-A251-21120C095E8B}"/>
              </a:ext>
            </a:extLst>
          </p:cNvPr>
          <p:cNvSpPr/>
          <p:nvPr/>
        </p:nvSpPr>
        <p:spPr>
          <a:xfrm rot="10800000">
            <a:off x="5794917" y="5257879"/>
            <a:ext cx="602166" cy="839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3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56 -0.00741 L 0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9E49A6-5153-4950-863F-62F94BEDF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70097"/>
              </p:ext>
            </p:extLst>
          </p:nvPr>
        </p:nvGraphicFramePr>
        <p:xfrm>
          <a:off x="560481" y="1690688"/>
          <a:ext cx="4368428" cy="4351347"/>
        </p:xfrm>
        <a:graphic>
          <a:graphicData uri="http://schemas.openxmlformats.org/drawingml/2006/table">
            <a:tbl>
              <a:tblPr/>
              <a:tblGrid>
                <a:gridCol w="1092107">
                  <a:extLst>
                    <a:ext uri="{9D8B030D-6E8A-4147-A177-3AD203B41FA5}">
                      <a16:colId xmlns:a16="http://schemas.microsoft.com/office/drawing/2014/main" val="4138362527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655348198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1933952309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2012985581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Sample Name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% Dups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>
                          <a:effectLst/>
                        </a:rPr>
                        <a:t>% GC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M Seqs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25627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P2_1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66.0%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39563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P2_2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61.9%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5993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P4_1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67.4%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76766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P4_2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64.1%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8925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P6_1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69.6%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37.7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94722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P6_2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37.7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4272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P8_1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69.0%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065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P8_2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46249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P9_1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71.5%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34.8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26168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P9_2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68.8%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34.8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9776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W5_1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72.1%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90864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W5_2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68.7%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7704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W6_1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73.1%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39.0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19511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W6_2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68.8%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39.0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4388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W7_1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33.9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4838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W7_2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33.9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66627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W8_1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35.0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993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W8_2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65.2%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35.0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798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W9_1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73.8%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45.7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87267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W9_2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70.5%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45.7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86881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83DD2CF-4D19-4877-AF73-ECD7BE963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1325563"/>
            <a:ext cx="7258050" cy="48387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71FEE5D-3C91-405D-AC2E-A7979F16528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66123-6E50-4E12-9A7D-48163039AAAF}"/>
              </a:ext>
            </a:extLst>
          </p:cNvPr>
          <p:cNvSpPr txBox="1"/>
          <p:nvPr/>
        </p:nvSpPr>
        <p:spPr>
          <a:xfrm>
            <a:off x="509681" y="1272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General Statistics</a:t>
            </a:r>
          </a:p>
        </p:txBody>
      </p:sp>
    </p:spTree>
    <p:extLst>
      <p:ext uri="{BB962C8B-B14F-4D97-AF65-F5344CB8AC3E}">
        <p14:creationId xmlns:p14="http://schemas.microsoft.com/office/powerpoint/2010/main" val="147417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2713D-414A-4CC0-987A-7965D4B3F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" y="2023194"/>
            <a:ext cx="5625384" cy="375025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77ED376-6956-4F7C-AB78-D168A5EF868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188A5-5B11-421B-9AE9-922C3F423B59}"/>
              </a:ext>
            </a:extLst>
          </p:cNvPr>
          <p:cNvSpPr txBox="1"/>
          <p:nvPr/>
        </p:nvSpPr>
        <p:spPr>
          <a:xfrm>
            <a:off x="546100" y="1352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Sequence Quality Histograms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248F2A-88E6-46B6-8EC6-ADE1614F8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10" y="2091524"/>
            <a:ext cx="5522890" cy="36819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62DD0-BEE1-4BD9-A9F5-A6B15E64FAC8}"/>
              </a:ext>
            </a:extLst>
          </p:cNvPr>
          <p:cNvSpPr txBox="1"/>
          <p:nvPr/>
        </p:nvSpPr>
        <p:spPr>
          <a:xfrm>
            <a:off x="6442774" y="1352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Per Sequence Quality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007FE-3C37-4C40-9000-0E29C35A4ADE}"/>
              </a:ext>
            </a:extLst>
          </p:cNvPr>
          <p:cNvSpPr txBox="1"/>
          <p:nvPr/>
        </p:nvSpPr>
        <p:spPr>
          <a:xfrm>
            <a:off x="664274" y="5997844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31CAF-2BEA-43A3-8640-987726A46130}"/>
              </a:ext>
            </a:extLst>
          </p:cNvPr>
          <p:cNvSpPr txBox="1"/>
          <p:nvPr/>
        </p:nvSpPr>
        <p:spPr>
          <a:xfrm>
            <a:off x="6688662" y="5997844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247259-5808-4EAA-B0E8-10642C1F7966}"/>
              </a:ext>
            </a:extLst>
          </p:cNvPr>
          <p:cNvSpPr/>
          <p:nvPr/>
        </p:nvSpPr>
        <p:spPr>
          <a:xfrm>
            <a:off x="600992" y="6094425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A27432-2D16-4328-9730-B4E07CB4DBCB}"/>
              </a:ext>
            </a:extLst>
          </p:cNvPr>
          <p:cNvSpPr/>
          <p:nvPr/>
        </p:nvSpPr>
        <p:spPr>
          <a:xfrm>
            <a:off x="6625380" y="6094424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92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7799</TotalTime>
  <Words>1556</Words>
  <Application>Microsoft Office PowerPoint</Application>
  <PresentationFormat>와이드스크린</PresentationFormat>
  <Paragraphs>541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Apple SD Gothic Neo</vt:lpstr>
      <vt:lpstr>Helvetica Neue</vt:lpstr>
      <vt:lpstr>NexusSans</vt:lpstr>
      <vt:lpstr>NexusSerif</vt:lpstr>
      <vt:lpstr>맑은 고딕</vt:lpstr>
      <vt:lpstr>Arial</vt:lpstr>
      <vt:lpstr>Helvetica</vt:lpstr>
      <vt:lpstr>Office 테마</vt:lpstr>
      <vt:lpstr>Mouse thyroid tissue </vt:lpstr>
      <vt:lpstr>Tissue prep.</vt:lpstr>
      <vt:lpstr>PINK1 – PTEN induced putative kinase 1</vt:lpstr>
      <vt:lpstr>PINK1 – Expression in thyroid cancer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 thyroid tissue</dc:title>
  <dc:creator>LEE HAN SAI</dc:creator>
  <cp:lastModifiedBy>LEE HAN SAI</cp:lastModifiedBy>
  <cp:revision>274</cp:revision>
  <dcterms:created xsi:type="dcterms:W3CDTF">2020-09-10T00:57:34Z</dcterms:created>
  <dcterms:modified xsi:type="dcterms:W3CDTF">2020-10-15T09:36:49Z</dcterms:modified>
</cp:coreProperties>
</file>